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2" r:id="rId2"/>
    <p:sldMasterId id="2147483725" r:id="rId3"/>
    <p:sldMasterId id="2147483777" r:id="rId4"/>
    <p:sldMasterId id="2147483829" r:id="rId5"/>
    <p:sldMasterId id="2147483867" r:id="rId6"/>
  </p:sldMasterIdLst>
  <p:notesMasterIdLst>
    <p:notesMasterId r:id="rId22"/>
  </p:notesMasterIdLst>
  <p:sldIdLst>
    <p:sldId id="280" r:id="rId7"/>
    <p:sldId id="284" r:id="rId8"/>
    <p:sldId id="289" r:id="rId9"/>
    <p:sldId id="257" r:id="rId10"/>
    <p:sldId id="258" r:id="rId11"/>
    <p:sldId id="274" r:id="rId12"/>
    <p:sldId id="260" r:id="rId13"/>
    <p:sldId id="270" r:id="rId14"/>
    <p:sldId id="273" r:id="rId15"/>
    <p:sldId id="292" r:id="rId16"/>
    <p:sldId id="288" r:id="rId17"/>
    <p:sldId id="283" r:id="rId18"/>
    <p:sldId id="286" r:id="rId19"/>
    <p:sldId id="261" r:id="rId20"/>
    <p:sldId id="293" r:id="rId21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7976" autoAdjust="0"/>
    <p:restoredTop sz="94676" autoAdjust="0"/>
  </p:normalViewPr>
  <p:slideViewPr>
    <p:cSldViewPr>
      <p:cViewPr>
        <p:scale>
          <a:sx n="130" d="100"/>
          <a:sy n="130" d="100"/>
        </p:scale>
        <p:origin x="-990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435371491027192"/>
          <c:y val="7.666484222163214E-2"/>
          <c:w val="0.73277275467416203"/>
          <c:h val="0.67799845093718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Митякинского сельского поселения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 formatCode="#,##0.00">
                  <c:v>10639.1</c:v>
                </c:pt>
                <c:pt idx="1">
                  <c:v>13105.3</c:v>
                </c:pt>
                <c:pt idx="2">
                  <c:v>6388.8</c:v>
                </c:pt>
                <c:pt idx="3">
                  <c:v>6307.9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74272"/>
        <c:axId val="100776192"/>
      </c:barChart>
      <c:catAx>
        <c:axId val="10077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07761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077619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0774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943573667711599"/>
          <c:y val="0.86804123711340209"/>
          <c:w val="0.63845350052246608"/>
          <c:h val="6.5979381443298971E-2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налоговых доходов бюджета </a:t>
            </a:r>
            <a:r>
              <a:rPr lang="ru-RU" dirty="0" smtClean="0"/>
              <a:t>Митякинского </a:t>
            </a:r>
            <a:r>
              <a:rPr lang="ru-RU" dirty="0"/>
              <a:t>сельского поселения </a:t>
            </a:r>
            <a:r>
              <a:rPr lang="ru-RU" dirty="0" smtClean="0"/>
              <a:t>на 2019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8010643582801361"/>
          <c:y val="0"/>
        </c:manualLayout>
      </c:layout>
      <c:overlay val="0"/>
      <c:spPr>
        <a:noFill/>
        <a:ln w="24848">
          <a:noFill/>
        </a:ln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Митякинского сельского поселения 2019 г.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cat>
            <c:strRef>
              <c:f>Лист1!$A$2:$A$6</c:f>
              <c:strCache>
                <c:ptCount val="5"/>
                <c:pt idx="0">
                  <c:v>налоги на совокупный доход 6,8 %</c:v>
                </c:pt>
                <c:pt idx="1">
                  <c:v>НДФЛ 30,2 %</c:v>
                </c:pt>
                <c:pt idx="2">
                  <c:v>налоги на имущество 61,3 %</c:v>
                </c:pt>
                <c:pt idx="3">
                  <c:v>неналоговые 31,4 %</c:v>
                </c:pt>
                <c:pt idx="4">
                  <c:v>государственная пошлина 1,6 %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173.6</c:v>
                </c:pt>
                <c:pt idx="1">
                  <c:v>768.7</c:v>
                </c:pt>
                <c:pt idx="2">
                  <c:v>1557.8</c:v>
                </c:pt>
                <c:pt idx="3">
                  <c:v>1164</c:v>
                </c:pt>
                <c:pt idx="4">
                  <c:v>40.4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1555776348145752"/>
          <c:y val="0.14109343932236174"/>
          <c:w val="0.37803468208092483"/>
          <c:h val="0.80599647266313934"/>
        </c:manualLayout>
      </c:layout>
      <c:overlay val="0"/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8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7600.8</c:v>
                </c:pt>
                <c:pt idx="1">
                  <c:v>8349.6</c:v>
                </c:pt>
                <c:pt idx="2">
                  <c:v>3229.4</c:v>
                </c:pt>
                <c:pt idx="3">
                  <c:v>2728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box"/>
        <c:axId val="66174336"/>
        <c:axId val="66176128"/>
        <c:axId val="0"/>
      </c:bar3DChart>
      <c:catAx>
        <c:axId val="6617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66176128"/>
        <c:crosses val="autoZero"/>
        <c:auto val="1"/>
        <c:lblAlgn val="ctr"/>
        <c:lblOffset val="100"/>
        <c:noMultiLvlLbl val="0"/>
      </c:catAx>
      <c:valAx>
        <c:axId val="6617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66174336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059E-2"/>
          <c:y val="0.92241379310344829"/>
          <c:w val="0.89976415094339623"/>
          <c:h val="7.3275862068965511E-2"/>
        </c:manualLayout>
      </c:layout>
      <c:overlay val="0"/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398184601924773E-2"/>
          <c:y val="0.18922616196568379"/>
          <c:w val="0.94860181539808752"/>
          <c:h val="0.722453971252456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322725284339525E-2"/>
                  <c:y val="-1.6757717794158741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10 639,1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99540682414699E-2"/>
                  <c:y val="-1.6757529295516587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13 103,5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09530135915588E-2"/>
                  <c:y val="-3.516214796097540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6 388,8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754055287685006E-2"/>
                  <c:y val="-3.3216432520400498E-2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</a:defRPr>
                    </a:pPr>
                    <a:r>
                      <a:rPr lang="ru-RU" dirty="0" smtClean="0"/>
                      <a:t>6 307,9</a:t>
                    </a:r>
                    <a:endParaRPr lang="ru-RU" dirty="0"/>
                  </a:p>
                </c:rich>
              </c:tx>
              <c:spPr>
                <a:noFill/>
                <a:ln w="25401">
                  <a:noFill/>
                </a:ln>
              </c:spPr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10639.1</c:v>
                </c:pt>
                <c:pt idx="1">
                  <c:v>11158.4</c:v>
                </c:pt>
                <c:pt idx="2">
                  <c:v>6066.6</c:v>
                </c:pt>
                <c:pt idx="3">
                  <c:v>5565.2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358656"/>
        <c:axId val="64368640"/>
        <c:axId val="0"/>
      </c:bar3DChart>
      <c:catAx>
        <c:axId val="6435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4368640"/>
        <c:crosses val="autoZero"/>
        <c:auto val="1"/>
        <c:lblAlgn val="ctr"/>
        <c:lblOffset val="100"/>
        <c:noMultiLvlLbl val="0"/>
      </c:catAx>
      <c:valAx>
        <c:axId val="64368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1283330738704486E-2"/>
              <c:y val="0.39478264141713471"/>
            </c:manualLayout>
          </c:layout>
          <c:overlay val="0"/>
          <c:spPr>
            <a:noFill/>
            <a:ln w="25401">
              <a:noFill/>
            </a:ln>
          </c:spPr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4358656"/>
        <c:crosses val="autoZero"/>
        <c:crossBetween val="between"/>
      </c:valAx>
      <c:spPr>
        <a:noFill/>
        <a:ln w="2540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68389437253847"/>
          <c:y val="2.7218745018017611E-2"/>
          <c:w val="0.5665434135048640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3072707343807084E-3"/>
                  <c:y val="4.606525513881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4614541468761417E-3"/>
                  <c:y val="5.264600587293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586033021699057E-17"/>
                  <c:y val="3.2903753670582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843624406284254E-3"/>
                  <c:y val="4.1678087982737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 (муниципальные программы)</c:v>
                </c:pt>
                <c:pt idx="1">
                  <c:v>2019 год (муниципальные программы)</c:v>
                </c:pt>
                <c:pt idx="2">
                  <c:v>2020 год (муниципальные программы)</c:v>
                </c:pt>
                <c:pt idx="3">
                  <c:v>2021 год (муниципальные программы)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#,##0.00">
                  <c:v>4200.6000000000004</c:v>
                </c:pt>
                <c:pt idx="1">
                  <c:v>5749.4</c:v>
                </c:pt>
                <c:pt idx="2">
                  <c:v>1696.5</c:v>
                </c:pt>
                <c:pt idx="3">
                  <c:v>1170.2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29915904"/>
        <c:axId val="151287680"/>
        <c:axId val="0"/>
      </c:bar3DChart>
      <c:catAx>
        <c:axId val="12991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151287680"/>
        <c:crosses val="autoZero"/>
        <c:auto val="1"/>
        <c:lblAlgn val="ctr"/>
        <c:lblOffset val="100"/>
        <c:noMultiLvlLbl val="0"/>
      </c:catAx>
      <c:valAx>
        <c:axId val="151287680"/>
        <c:scaling>
          <c:orientation val="minMax"/>
          <c:max val="40000"/>
          <c:min val="0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29915904"/>
        <c:crosses val="autoZero"/>
        <c:crossBetween val="between"/>
        <c:majorUnit val="5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2E-2"/>
          <c:w val="0.27030033370411566"/>
          <c:h val="0.14858096828046743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  <c:spPr>
        <a:solidFill>
          <a:srgbClr val="4F81BD">
            <a:alpha val="38000"/>
          </a:srgb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904E-2"/>
          <c:y val="3.7463027457496897E-2"/>
          <c:w val="0.71675332205151865"/>
          <c:h val="0.8702837365896546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3131778339028375E-2"/>
                  <c:y val="-0.3960488400035174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2 166,9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9967067795770817E-2"/>
                  <c:y val="-0.40102877576082169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400" dirty="0"/>
                      <a:t>1 331,2</a:t>
                    </a:r>
                  </a:p>
                </c:rich>
              </c:tx>
              <c:numFmt formatCode="#,##0.0" sourceLinked="0"/>
              <c:spPr>
                <a:noFill/>
                <a:ln w="2543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170504630317436E-2"/>
                  <c:y val="-0.24396890649987782"/>
                </c:manualLayout>
              </c:layout>
              <c:numFmt formatCode="#,##0.0" sourceLinked="0"/>
              <c:spPr>
                <a:noFill/>
                <a:ln w="25432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968008715891643E-2"/>
                  <c:y val="-0.2122205179804868"/>
                </c:manualLayout>
              </c:layout>
              <c:numFmt formatCode="#,##0.0" sourceLinked="0"/>
              <c:spPr>
                <a:noFill/>
                <a:ln w="25432">
                  <a:noFill/>
                </a:ln>
              </c:spPr>
              <c:txPr>
                <a:bodyPr/>
                <a:lstStyle/>
                <a:p>
                  <a:pPr>
                    <a:defRPr sz="1400" b="1"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32">
                <a:noFill/>
              </a:ln>
            </c:spPr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3303.1</c:v>
                </c:pt>
                <c:pt idx="1">
                  <c:v>2983.4</c:v>
                </c:pt>
                <c:pt idx="2">
                  <c:v>1385.2</c:v>
                </c:pt>
                <c:pt idx="3">
                  <c:v>643.1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559744"/>
        <c:axId val="146561280"/>
        <c:axId val="0"/>
      </c:bar3DChart>
      <c:catAx>
        <c:axId val="14655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561280"/>
        <c:crosses val="autoZero"/>
        <c:auto val="1"/>
        <c:lblAlgn val="ctr"/>
        <c:lblOffset val="100"/>
        <c:noMultiLvlLbl val="0"/>
      </c:catAx>
      <c:valAx>
        <c:axId val="146561280"/>
        <c:scaling>
          <c:orientation val="minMax"/>
        </c:scaling>
        <c:delete val="0"/>
        <c:axPos val="l"/>
        <c:majorGridlines>
          <c:spPr>
            <a:ln>
              <a:solidFill>
                <a:prstClr val="white">
                  <a:lumMod val="75000"/>
                </a:prst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602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6559744"/>
        <c:crosses val="autoZero"/>
        <c:crossBetween val="between"/>
      </c:valAx>
      <c:spPr>
        <a:noFill/>
        <a:ln w="2543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2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38BCE-A4AC-488E-933C-001F195F8A27}" type="doc">
      <dgm:prSet loTypeId="urn:microsoft.com/office/officeart/2005/8/layout/vList3#2" loCatId="list" qsTypeId="urn:microsoft.com/office/officeart/2005/8/quickstyle/simple2" qsCatId="simple" csTypeId="urn:microsoft.com/office/officeart/2005/8/colors/accent1_2#2" csCatId="accent1" phldr="1"/>
      <dgm:spPr/>
    </dgm:pt>
    <dgm:pt modelId="{67C58967-F23F-4972-97B4-9C6208E5117B}">
      <dgm:prSet phldrT="[Текст]" custT="1"/>
      <dgm:spPr/>
      <dgm:t>
        <a:bodyPr/>
        <a:lstStyle/>
        <a:p>
          <a:r>
            <a:rPr lang="ru-RU" sz="1600" b="1" dirty="0" smtClean="0"/>
            <a:t>Работники учреждений культуры</a:t>
          </a:r>
          <a:endParaRPr lang="ru-RU" sz="1600" b="1" dirty="0"/>
        </a:p>
      </dgm:t>
    </dgm:pt>
    <dgm:pt modelId="{E272DAEC-3CF3-48AF-BFE1-9AAB5A1D0BBF}" type="parTrans" cxnId="{18B593ED-FA2B-4D48-A2B2-1DCDE55200C4}">
      <dgm:prSet/>
      <dgm:spPr/>
      <dgm:t>
        <a:bodyPr/>
        <a:lstStyle/>
        <a:p>
          <a:endParaRPr lang="ru-RU"/>
        </a:p>
      </dgm:t>
    </dgm:pt>
    <dgm:pt modelId="{E3AFEA8D-0D39-40AA-870B-A9C6AEFCA97E}" type="sibTrans" cxnId="{18B593ED-FA2B-4D48-A2B2-1DCDE55200C4}">
      <dgm:prSet/>
      <dgm:spPr/>
      <dgm:t>
        <a:bodyPr/>
        <a:lstStyle/>
        <a:p>
          <a:endParaRPr lang="ru-RU"/>
        </a:p>
      </dgm:t>
    </dgm:pt>
    <dgm:pt modelId="{06DC4E0B-84B4-4921-8CD0-A46E6EF08EBE}" type="pres">
      <dgm:prSet presAssocID="{FCD38BCE-A4AC-488E-933C-001F195F8A27}" presName="linearFlow" presStyleCnt="0">
        <dgm:presLayoutVars>
          <dgm:dir/>
          <dgm:resizeHandles val="exact"/>
        </dgm:presLayoutVars>
      </dgm:prSet>
      <dgm:spPr/>
    </dgm:pt>
    <dgm:pt modelId="{52A48484-7B4E-4F13-A8C0-F89760312B3E}" type="pres">
      <dgm:prSet presAssocID="{67C58967-F23F-4972-97B4-9C6208E5117B}" presName="composite" presStyleCnt="0"/>
      <dgm:spPr/>
    </dgm:pt>
    <dgm:pt modelId="{FD6EA99A-9C4C-49E8-9EC6-C2CB263A9E55}" type="pres">
      <dgm:prSet presAssocID="{67C58967-F23F-4972-97B4-9C6208E5117B}" presName="imgShp" presStyleLbl="fgImgPlace1" presStyleIdx="0" presStyleCnt="1" custScaleX="232613" custScaleY="175724" custLinFactNeighborX="52162" custLinFactNeighborY="6354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C2D314-791F-461F-BC72-FFCCE2554BC3}" type="pres">
      <dgm:prSet presAssocID="{67C58967-F23F-4972-97B4-9C6208E5117B}" presName="txShp" presStyleLbl="node1" presStyleIdx="0" presStyleCnt="1" custLinFactNeighborX="-16683" custLinFactNeighborY="-72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B593ED-FA2B-4D48-A2B2-1DCDE55200C4}" srcId="{FCD38BCE-A4AC-488E-933C-001F195F8A27}" destId="{67C58967-F23F-4972-97B4-9C6208E5117B}" srcOrd="0" destOrd="0" parTransId="{E272DAEC-3CF3-48AF-BFE1-9AAB5A1D0BBF}" sibTransId="{E3AFEA8D-0D39-40AA-870B-A9C6AEFCA97E}"/>
    <dgm:cxn modelId="{17ACF0F9-53E9-4AC8-99F6-6B34ADA92BC8}" type="presOf" srcId="{67C58967-F23F-4972-97B4-9C6208E5117B}" destId="{C7C2D314-791F-461F-BC72-FFCCE2554BC3}" srcOrd="0" destOrd="0" presId="urn:microsoft.com/office/officeart/2005/8/layout/vList3#2"/>
    <dgm:cxn modelId="{29E61BA2-F45F-4280-A6B9-073F5C32AC1E}" type="presOf" srcId="{FCD38BCE-A4AC-488E-933C-001F195F8A27}" destId="{06DC4E0B-84B4-4921-8CD0-A46E6EF08EBE}" srcOrd="0" destOrd="0" presId="urn:microsoft.com/office/officeart/2005/8/layout/vList3#2"/>
    <dgm:cxn modelId="{2F6B6B63-3E99-4BA8-A9E9-6C7B7EEC5CE0}" type="presParOf" srcId="{06DC4E0B-84B4-4921-8CD0-A46E6EF08EBE}" destId="{52A48484-7B4E-4F13-A8C0-F89760312B3E}" srcOrd="0" destOrd="0" presId="urn:microsoft.com/office/officeart/2005/8/layout/vList3#2"/>
    <dgm:cxn modelId="{F0061D26-8779-49E2-9547-E365D092B530}" type="presParOf" srcId="{52A48484-7B4E-4F13-A8C0-F89760312B3E}" destId="{FD6EA99A-9C4C-49E8-9EC6-C2CB263A9E55}" srcOrd="0" destOrd="0" presId="urn:microsoft.com/office/officeart/2005/8/layout/vList3#2"/>
    <dgm:cxn modelId="{61C07DC2-BEF8-4998-9C69-964943840DD2}" type="presParOf" srcId="{52A48484-7B4E-4F13-A8C0-F89760312B3E}" destId="{C7C2D314-791F-461F-BC72-FFCCE2554BC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0969C9-C3E1-4E5F-B5D8-752EAFFA66CD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3" csCatId="accent1" phldr="1"/>
      <dgm:spPr/>
    </dgm:pt>
    <dgm:pt modelId="{28F594BB-3164-44E1-AACE-1F506AC614F2}" type="pres">
      <dgm:prSet presAssocID="{F20969C9-C3E1-4E5F-B5D8-752EAFFA66CD}" presName="CompostProcess" presStyleCnt="0">
        <dgm:presLayoutVars>
          <dgm:dir/>
          <dgm:resizeHandles val="exact"/>
        </dgm:presLayoutVars>
      </dgm:prSet>
      <dgm:spPr/>
    </dgm:pt>
    <dgm:pt modelId="{DC46DE17-854A-4EA1-BCDE-CE0DA248B7B5}" type="pres">
      <dgm:prSet presAssocID="{F20969C9-C3E1-4E5F-B5D8-752EAFFA66CD}" presName="arrow" presStyleLbl="bgShp" presStyleIdx="0" presStyleCnt="1"/>
      <dgm:spPr/>
    </dgm:pt>
    <dgm:pt modelId="{6C35CDDF-6274-413D-999B-411D15E51F7A}" type="pres">
      <dgm:prSet presAssocID="{F20969C9-C3E1-4E5F-B5D8-752EAFFA66CD}" presName="linearProcess" presStyleCnt="0"/>
      <dgm:spPr/>
    </dgm:pt>
  </dgm:ptLst>
  <dgm:cxnLst>
    <dgm:cxn modelId="{AFE2CB65-C506-43C6-B125-DAFFE7ECA654}" type="presOf" srcId="{F20969C9-C3E1-4E5F-B5D8-752EAFFA66CD}" destId="{28F594BB-3164-44E1-AACE-1F506AC614F2}" srcOrd="0" destOrd="0" presId="urn:microsoft.com/office/officeart/2005/8/layout/hProcess9"/>
    <dgm:cxn modelId="{B6EC30F6-8908-42A7-8BB6-B8F88BBA5860}" type="presParOf" srcId="{28F594BB-3164-44E1-AACE-1F506AC614F2}" destId="{DC46DE17-854A-4EA1-BCDE-CE0DA248B7B5}" srcOrd="0" destOrd="0" presId="urn:microsoft.com/office/officeart/2005/8/layout/hProcess9"/>
    <dgm:cxn modelId="{906E7A04-2532-4756-8168-DC8DBAE5173C}" type="presParOf" srcId="{28F594BB-3164-44E1-AACE-1F506AC614F2}" destId="{6C35CDDF-6274-413D-999B-411D15E51F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2D314-791F-461F-BC72-FFCCE2554BC3}">
      <dsp:nvSpPr>
        <dsp:cNvPr id="0" name=""/>
        <dsp:cNvSpPr/>
      </dsp:nvSpPr>
      <dsp:spPr>
        <a:xfrm rot="10800000">
          <a:off x="1021823" y="369208"/>
          <a:ext cx="2705268" cy="136147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037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Работники учреждений культуры</a:t>
          </a:r>
          <a:endParaRPr lang="ru-RU" sz="1600" b="1" kern="1200" dirty="0"/>
        </a:p>
      </dsp:txBody>
      <dsp:txXfrm rot="10800000">
        <a:off x="1362191" y="369208"/>
        <a:ext cx="2364900" cy="1361473"/>
      </dsp:txXfrm>
    </dsp:sp>
    <dsp:sp modelId="{FD6EA99A-9C4C-49E8-9EC6-C2CB263A9E55}">
      <dsp:nvSpPr>
        <dsp:cNvPr id="0" name=""/>
        <dsp:cNvSpPr/>
      </dsp:nvSpPr>
      <dsp:spPr>
        <a:xfrm>
          <a:off x="599832" y="1691230"/>
          <a:ext cx="3166964" cy="239243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6DE17-854A-4EA1-BCDE-CE0DA248B7B5}">
      <dsp:nvSpPr>
        <dsp:cNvPr id="0" name=""/>
        <dsp:cNvSpPr/>
      </dsp:nvSpPr>
      <dsp:spPr>
        <a:xfrm>
          <a:off x="374416" y="0"/>
          <a:ext cx="4243383" cy="167424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0.55437</cdr:x>
      <cdr:y>0.13398</cdr:y>
    </cdr:from>
    <cdr:to>
      <cdr:x>0.67275</cdr:x>
      <cdr:y>0.20185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3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77AD6362-61C9-4154-9921-FCA0E0950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166005F-D0DB-47D3-869A-BA2A59A9D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AC36A6-3AA8-4663-B452-8252FDBC18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F62FA75-5A94-4E6E-8DD0-F15B9ED7FC6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3FBED0-434D-4DB0-9D2A-F9B423EFD0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918A97-F086-4229-9E70-87DB3B0769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8A713F-4042-4493-8D73-AF3C1C7D50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68D6A4-05A5-49E6-8A8F-B581BBF3F9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1ABAB85-F4B9-41A1-A731-DE6DF7D6A1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E75EE99-550F-4845-8C28-2CF05D9E20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F1533D-C0BC-4F91-9569-3B56B39BB8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6D4499-4D86-490F-BAFA-1138CB502F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14.02.2019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14.02.2019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14.02.2019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14.02.2019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32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32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14.02.2019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FF4B13-EF40-48E0-B78B-F146292849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403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14.02.2019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14.02.2019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Проект бюджета</a:t>
            </a:r>
            <a:endParaRPr lang="ru-RU" sz="3100" b="1" dirty="0" smtClean="0">
              <a:solidFill>
                <a:srgbClr val="44332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Митякинского сельского поселения Тарасовского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2019 год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и на плановый период 2020 и 2021 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1042988" y="260350"/>
            <a:ext cx="7127875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smtClean="0"/>
              <a:t>МИТЯКИНСКОГО </a:t>
            </a:r>
            <a:r>
              <a:rPr lang="ru-RU" dirty="0"/>
              <a:t>СЕЛЬСКОГО ПОСЕЛЕНИЯ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2019 – 2021 годах,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510679"/>
              </p:ext>
            </p:extLst>
          </p:nvPr>
        </p:nvGraphicFramePr>
        <p:xfrm>
          <a:off x="611560" y="2492896"/>
          <a:ext cx="7600950" cy="3239772"/>
        </p:xfrm>
        <a:graphic>
          <a:graphicData uri="http://schemas.openxmlformats.org/drawingml/2006/table">
            <a:tbl>
              <a:tblPr/>
              <a:tblGrid>
                <a:gridCol w="4019550"/>
                <a:gridCol w="1160462"/>
                <a:gridCol w="1262063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Митякинского сельского поселения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6442,4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«Информационное общество»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«Обеспечение качествен­ными жилищно-комму­нальными услугами насе­ления  Митякинского сельского поселения 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2983,4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«Формирование современной городской среды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Митякинское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сельское поселение»»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1408,5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0563" y="1301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5A2C64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5A2C6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36255" y="452227"/>
            <a:ext cx="5612344" cy="1066800"/>
          </a:xfrm>
        </p:spPr>
        <p:txBody>
          <a:bodyPr lIns="45720" tIns="0" rIns="45720" bIns="0" anchor="b">
            <a:noAutofit/>
          </a:bodyPr>
          <a:lstStyle/>
          <a:p>
            <a:pPr eaLnBrk="1" hangingPunct="1">
              <a:defRPr/>
            </a:pP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Реализация указов Президента</a:t>
            </a:r>
            <a:b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Российской Федерации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30051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1A1F9-BE4C-4E3D-9578-05F08F4EAA48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701396916"/>
              </p:ext>
            </p:extLst>
          </p:nvPr>
        </p:nvGraphicFramePr>
        <p:xfrm>
          <a:off x="-15793" y="2204178"/>
          <a:ext cx="4068073" cy="4083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858023" y="2203855"/>
          <a:ext cx="4992216" cy="167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Заголовок 7"/>
          <p:cNvSpPr txBox="1">
            <a:spLocks/>
          </p:cNvSpPr>
          <p:nvPr/>
        </p:nvSpPr>
        <p:spPr>
          <a:xfrm>
            <a:off x="36513" y="1374775"/>
            <a:ext cx="3889375" cy="1066800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Повышение заработной платы работников бюджетного сектора экономики</a:t>
            </a:r>
            <a:endParaRPr lang="ru-RU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30056" name="Группа 19"/>
          <p:cNvGrpSpPr>
            <a:grpSpLocks/>
          </p:cNvGrpSpPr>
          <p:nvPr/>
        </p:nvGrpSpPr>
        <p:grpSpPr bwMode="auto">
          <a:xfrm>
            <a:off x="4025900" y="1971675"/>
            <a:ext cx="1266825" cy="606425"/>
            <a:chOff x="1336" y="502272"/>
            <a:chExt cx="1589158" cy="66969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7" name="Группа 22"/>
          <p:cNvGrpSpPr>
            <a:grpSpLocks/>
          </p:cNvGrpSpPr>
          <p:nvPr/>
        </p:nvGrpSpPr>
        <p:grpSpPr bwMode="auto">
          <a:xfrm>
            <a:off x="5648325" y="1971675"/>
            <a:ext cx="1266825" cy="606425"/>
            <a:chOff x="1336" y="502272"/>
            <a:chExt cx="1589158" cy="669696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кругленный прямоугольник 4"/>
            <p:cNvSpPr/>
            <p:nvPr/>
          </p:nvSpPr>
          <p:spPr>
            <a:xfrm>
              <a:off x="33199" y="535582"/>
              <a:ext cx="1525432" cy="603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grpSp>
        <p:nvGrpSpPr>
          <p:cNvPr id="130058" name="Группа 26"/>
          <p:cNvGrpSpPr>
            <a:grpSpLocks/>
          </p:cNvGrpSpPr>
          <p:nvPr/>
        </p:nvGrpSpPr>
        <p:grpSpPr bwMode="auto">
          <a:xfrm>
            <a:off x="7329488" y="1974850"/>
            <a:ext cx="1266825" cy="604838"/>
            <a:chOff x="1336" y="502272"/>
            <a:chExt cx="1589158" cy="66969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336" y="502272"/>
              <a:ext cx="1589158" cy="66969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199" y="535669"/>
              <a:ext cx="1525432" cy="6029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100" b="1" i="1" dirty="0">
                  <a:solidFill>
                    <a:prstClr val="white"/>
                  </a:solidFill>
                </a:rPr>
                <a:t>Средняя зарплата (рублей)</a:t>
              </a:r>
            </a:p>
          </p:txBody>
        </p:sp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40200" y="1268413"/>
            <a:ext cx="1103313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2019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724525" y="1268413"/>
            <a:ext cx="1108075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2020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80288" y="1268413"/>
            <a:ext cx="1103312" cy="369332"/>
          </a:xfrm>
          <a:prstGeom prst="rect">
            <a:avLst/>
          </a:prstGeom>
          <a:solidFill>
            <a:schemeClr val="folHlink"/>
          </a:solidFill>
          <a:ln w="40005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rebuchet MS" pitchFamily="34" charset="0"/>
              </a:rPr>
              <a:t>2021 </a:t>
            </a:r>
            <a:r>
              <a:rPr lang="ru-RU" dirty="0">
                <a:solidFill>
                  <a:schemeClr val="bg1"/>
                </a:solidFill>
                <a:latin typeface="Trebuchet MS" pitchFamily="34" charset="0"/>
              </a:rPr>
              <a:t>год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495925" y="1268413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7192963" y="1266825"/>
            <a:ext cx="0" cy="540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071" name="Rectangle 23"/>
          <p:cNvSpPr>
            <a:spLocks noChangeArrowheads="1"/>
          </p:cNvSpPr>
          <p:nvPr/>
        </p:nvSpPr>
        <p:spPr bwMode="auto">
          <a:xfrm>
            <a:off x="3851275" y="3357563"/>
            <a:ext cx="1203325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27 759,2</a:t>
            </a:r>
            <a:endParaRPr lang="ru-RU" dirty="0"/>
          </a:p>
        </p:txBody>
      </p:sp>
      <p:sp>
        <p:nvSpPr>
          <p:cNvPr id="130072" name="Rectangle 24"/>
          <p:cNvSpPr>
            <a:spLocks noChangeArrowheads="1"/>
          </p:cNvSpPr>
          <p:nvPr/>
        </p:nvSpPr>
        <p:spPr bwMode="auto">
          <a:xfrm>
            <a:off x="5580063" y="3357563"/>
            <a:ext cx="1201737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29 286,0</a:t>
            </a:r>
            <a:endParaRPr lang="ru-RU" dirty="0"/>
          </a:p>
        </p:txBody>
      </p:sp>
      <p:sp>
        <p:nvSpPr>
          <p:cNvPr id="130073" name="Rectangle 25"/>
          <p:cNvSpPr>
            <a:spLocks noChangeArrowheads="1"/>
          </p:cNvSpPr>
          <p:nvPr/>
        </p:nvSpPr>
        <p:spPr bwMode="auto">
          <a:xfrm>
            <a:off x="7349565" y="3357563"/>
            <a:ext cx="1130300" cy="841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 smtClean="0"/>
              <a:t>31 101,7</a:t>
            </a:r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107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847519-68D9-47C4-939D-136E4F1C6F4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31077" name="AutoShape 8"/>
          <p:cNvSpPr>
            <a:spLocks noChangeArrowheads="1"/>
          </p:cNvSpPr>
          <p:nvPr/>
        </p:nvSpPr>
        <p:spPr bwMode="auto">
          <a:xfrm>
            <a:off x="971600" y="2780950"/>
            <a:ext cx="3507641" cy="115252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Обеспечение качествен</a:t>
            </a:r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жилищно-</a:t>
            </a:r>
            <a:r>
              <a:rPr lang="ru-RU" sz="1200" b="1" dirty="0" err="1"/>
              <a:t>коммуналь</a:t>
            </a:r>
            <a:endParaRPr lang="ru-RU" sz="1200" b="1" dirty="0"/>
          </a:p>
          <a:p>
            <a:pPr algn="ctr"/>
            <a:r>
              <a:rPr lang="ru-RU" sz="1200" b="1" dirty="0" err="1"/>
              <a:t>Ными</a:t>
            </a:r>
            <a:r>
              <a:rPr lang="ru-RU" sz="1200" b="1" dirty="0"/>
              <a:t>  услугами населения</a:t>
            </a:r>
          </a:p>
          <a:p>
            <a:pPr algn="ctr"/>
            <a:r>
              <a:rPr lang="ru-RU" sz="1200" b="1" dirty="0"/>
              <a:t> </a:t>
            </a:r>
            <a:r>
              <a:rPr lang="ru-RU" sz="1200" b="1" dirty="0" smtClean="0"/>
              <a:t>Митякинского </a:t>
            </a:r>
            <a:r>
              <a:rPr lang="ru-RU" sz="1200" b="1" dirty="0"/>
              <a:t>сельского</a:t>
            </a:r>
          </a:p>
          <a:p>
            <a:pPr algn="ctr"/>
            <a:r>
              <a:rPr lang="ru-RU" sz="1200" b="1" dirty="0"/>
              <a:t> поселения</a:t>
            </a:r>
            <a:r>
              <a:rPr lang="ru-RU" b="1" dirty="0"/>
              <a:t> </a:t>
            </a:r>
            <a:r>
              <a:rPr lang="ru-RU" sz="1200" b="1" dirty="0" smtClean="0"/>
              <a:t>10,4%</a:t>
            </a:r>
            <a:endParaRPr lang="ru-RU" sz="1200" b="1" dirty="0"/>
          </a:p>
        </p:txBody>
      </p:sp>
      <p:sp>
        <p:nvSpPr>
          <p:cNvPr id="131081" name="AutoShape 12"/>
          <p:cNvSpPr>
            <a:spLocks noChangeArrowheads="1"/>
          </p:cNvSpPr>
          <p:nvPr/>
        </p:nvSpPr>
        <p:spPr bwMode="auto">
          <a:xfrm>
            <a:off x="5364088" y="2852936"/>
            <a:ext cx="2376487" cy="1142011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Муниципальная политика</a:t>
            </a:r>
          </a:p>
          <a:p>
            <a:pPr algn="ctr"/>
            <a:r>
              <a:rPr lang="ru-RU" sz="1200" b="1" dirty="0" smtClean="0"/>
              <a:t>0,8% </a:t>
            </a:r>
            <a:endParaRPr lang="ru-RU" sz="1200" b="1" dirty="0"/>
          </a:p>
        </p:txBody>
      </p:sp>
      <p:sp>
        <p:nvSpPr>
          <p:cNvPr id="131082" name="AutoShape 13"/>
          <p:cNvSpPr>
            <a:spLocks noChangeArrowheads="1"/>
          </p:cNvSpPr>
          <p:nvPr/>
        </p:nvSpPr>
        <p:spPr bwMode="auto">
          <a:xfrm>
            <a:off x="5076056" y="4869160"/>
            <a:ext cx="2383825" cy="1081087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 smtClean="0"/>
              <a:t>Информационное общество</a:t>
            </a:r>
            <a:endParaRPr lang="ru-RU" b="1" dirty="0"/>
          </a:p>
          <a:p>
            <a:pPr algn="ctr"/>
            <a:r>
              <a:rPr lang="ru-RU" sz="1200" b="1" dirty="0" smtClean="0"/>
              <a:t>2,7%</a:t>
            </a:r>
            <a:endParaRPr lang="ru-RU" sz="1200" b="1" dirty="0"/>
          </a:p>
        </p:txBody>
      </p:sp>
      <p:sp>
        <p:nvSpPr>
          <p:cNvPr id="131083" name="AutoShape 14"/>
          <p:cNvSpPr>
            <a:spLocks noChangeArrowheads="1"/>
          </p:cNvSpPr>
          <p:nvPr/>
        </p:nvSpPr>
        <p:spPr bwMode="auto">
          <a:xfrm>
            <a:off x="1475656" y="5256915"/>
            <a:ext cx="2016125" cy="11858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Развитие культуры</a:t>
            </a:r>
          </a:p>
          <a:p>
            <a:pPr algn="ctr"/>
            <a:r>
              <a:rPr lang="ru-RU" sz="1200" b="1" dirty="0"/>
              <a:t> </a:t>
            </a:r>
          </a:p>
          <a:p>
            <a:pPr algn="ctr"/>
            <a:r>
              <a:rPr lang="ru-RU" sz="1200" b="1" dirty="0" smtClean="0"/>
              <a:t>29,9%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31085" name="AutoShape 16"/>
          <p:cNvSpPr>
            <a:spLocks noChangeArrowheads="1"/>
          </p:cNvSpPr>
          <p:nvPr/>
        </p:nvSpPr>
        <p:spPr bwMode="auto">
          <a:xfrm>
            <a:off x="250825" y="333375"/>
            <a:ext cx="8497888" cy="15113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Доля муниципальных программ в общем объеме расходов,</a:t>
            </a:r>
          </a:p>
          <a:p>
            <a:pPr algn="ctr"/>
            <a:r>
              <a:rPr lang="ru-RU" b="1" dirty="0"/>
              <a:t>запланированных на реализацию муниципальных программ</a:t>
            </a:r>
          </a:p>
          <a:p>
            <a:pPr algn="ctr"/>
            <a:r>
              <a:rPr lang="ru-RU" b="1" dirty="0" smtClean="0"/>
              <a:t>Митякинского </a:t>
            </a:r>
            <a:r>
              <a:rPr lang="ru-RU" b="1" dirty="0"/>
              <a:t>сельского поселения в </a:t>
            </a:r>
            <a:r>
              <a:rPr lang="ru-RU" b="1" dirty="0" smtClean="0"/>
              <a:t>2019 </a:t>
            </a:r>
            <a:r>
              <a:rPr lang="ru-RU" b="1" dirty="0"/>
              <a:t>году</a:t>
            </a:r>
          </a:p>
        </p:txBody>
      </p:sp>
      <p:sp>
        <p:nvSpPr>
          <p:cNvPr id="2" name="Стрелка вниз 1"/>
          <p:cNvSpPr/>
          <p:nvPr/>
        </p:nvSpPr>
        <p:spPr>
          <a:xfrm rot="1358197">
            <a:off x="2915816" y="1700808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623523">
            <a:off x="6524533" y="1757955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358197">
            <a:off x="4395298" y="1705823"/>
            <a:ext cx="576064" cy="4194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674595">
            <a:off x="7815685" y="1633490"/>
            <a:ext cx="576064" cy="3718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4293096"/>
            <a:ext cx="29523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Защита населения и территории от чрезвычайных ситуаций, обеспечение пожарной безопасности людей на водных объектах  0,04%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358197">
            <a:off x="3635897" y="3299136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709141"/>
              </p:ext>
            </p:extLst>
          </p:nvPr>
        </p:nvGraphicFramePr>
        <p:xfrm>
          <a:off x="442913" y="1971675"/>
          <a:ext cx="8689975" cy="578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915816" y="4363963"/>
            <a:ext cx="817563" cy="731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21207064">
            <a:off x="3050126" y="3502850"/>
            <a:ext cx="138581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1 548,8 </a:t>
            </a:r>
            <a:r>
              <a:rPr lang="ru-RU" dirty="0" err="1" smtClean="0">
                <a:solidFill>
                  <a:srgbClr val="000000"/>
                </a:solidFill>
                <a:latin typeface="Trebuchet MS" pitchFamily="34" charset="0"/>
              </a:rPr>
              <a:t>тыс.р</a:t>
            </a:r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ru-RU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135188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</a:t>
            </a:r>
            <a:r>
              <a:rPr lang="ru-RU" b="1" i="1" dirty="0" smtClean="0"/>
              <a:t>2018-2021 </a:t>
            </a:r>
            <a:r>
              <a:rPr lang="ru-RU" b="1" i="1" dirty="0"/>
              <a:t>годах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Динамика расходов бюджета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Митякинского сельского поселения Тарасовского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E46C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 smtClean="0">
              <a:solidFill>
                <a:srgbClr val="E46C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3322082"/>
              </p:ext>
            </p:extLst>
          </p:nvPr>
        </p:nvGraphicFramePr>
        <p:xfrm>
          <a:off x="457200" y="2249488"/>
          <a:ext cx="4038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4148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0D0C10-195B-4407-BF6E-06925FB89B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 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34155" name="Picture 11" descr="F:\Культура\МДК 2011-2013г\Отчет концерт Май2011г\Вешк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536504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4" y="431138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84150" y="792956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6600FF"/>
                </a:solidFill>
                <a:latin typeface="Decorlz"/>
              </a:rPr>
              <a:t>Бюджет </a:t>
            </a:r>
            <a:r>
              <a:rPr lang="ru-RU" sz="1200" i="1" dirty="0" smtClean="0">
                <a:solidFill>
                  <a:srgbClr val="6600FF"/>
                </a:solidFill>
                <a:latin typeface="Decorlz"/>
              </a:rPr>
              <a:t>Митякинского </a:t>
            </a:r>
            <a:r>
              <a:rPr lang="ru-RU" sz="1200" i="1" dirty="0">
                <a:solidFill>
                  <a:srgbClr val="6600FF"/>
                </a:solidFill>
                <a:latin typeface="Decorlz"/>
              </a:rPr>
              <a:t>сельского поселения на </a:t>
            </a:r>
            <a:r>
              <a:rPr lang="ru-RU" sz="1200" i="1" dirty="0" smtClean="0">
                <a:solidFill>
                  <a:srgbClr val="6600FF"/>
                </a:solidFill>
                <a:latin typeface="Decorlz"/>
              </a:rPr>
              <a:t>2019-2021 </a:t>
            </a:r>
            <a:r>
              <a:rPr lang="ru-RU" sz="1200" i="1" dirty="0">
                <a:solidFill>
                  <a:srgbClr val="6600FF"/>
                </a:solidFill>
                <a:latin typeface="Decorlz"/>
              </a:rPr>
              <a:t>годы создает дополнительные условия для выполнения поставленных Президентом России, Губернатором области, 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6600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512888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2663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Муниципальные программы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сельского 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Прогноз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социально-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экономического</a:t>
            </a:r>
          </a:p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развития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сельского</a:t>
            </a:r>
            <a:r>
              <a:rPr lang="ru-RU" sz="1600" b="1" dirty="0">
                <a:solidFill>
                  <a:srgbClr val="FFFFFF"/>
                </a:solidFill>
                <a:latin typeface="Trebuchet MS" pitchFamily="34" charset="0"/>
              </a:rPr>
              <a:t>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поселения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2019-2021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годы</a:t>
            </a:r>
          </a:p>
          <a:p>
            <a:pPr algn="ctr"/>
            <a:r>
              <a:rPr lang="ru-RU" sz="800" dirty="0">
                <a:solidFill>
                  <a:srgbClr val="FFFFFF"/>
                </a:solidFill>
              </a:rPr>
              <a:t>(Постановление Администрации  </a:t>
            </a:r>
            <a:r>
              <a:rPr lang="ru-RU" sz="800" dirty="0" smtClean="0">
                <a:solidFill>
                  <a:srgbClr val="FFFFFF"/>
                </a:solidFill>
              </a:rPr>
              <a:t>Митякинского </a:t>
            </a:r>
            <a:r>
              <a:rPr lang="ru-RU" sz="800" dirty="0">
                <a:solidFill>
                  <a:srgbClr val="FFFFFF"/>
                </a:solidFill>
              </a:rPr>
              <a:t>сельского поселения </a:t>
            </a:r>
            <a:r>
              <a:rPr lang="ru-RU" sz="800" dirty="0" smtClean="0">
                <a:solidFill>
                  <a:srgbClr val="FFFFFF"/>
                </a:solidFill>
              </a:rPr>
              <a:t>26.10.2018 №133)</a:t>
            </a:r>
            <a:endParaRPr lang="ru-RU" sz="800" dirty="0">
              <a:solidFill>
                <a:srgbClr val="FFFFFF"/>
              </a:solidFill>
            </a:endParaRP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95536" y="692150"/>
            <a:ext cx="2414340" cy="181588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Бюджетный прогноз Митякинского сельского поселения на долгосрочный период до 2030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года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(Проект Постановления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Администрации  Митякинского сельского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поселения)</a:t>
            </a:r>
            <a:endParaRPr lang="ru-RU" sz="800" dirty="0">
              <a:solidFill>
                <a:srgbClr val="FFFFFF"/>
              </a:solidFill>
              <a:latin typeface="Trebuchet MS" pitchFamily="34" charset="0"/>
            </a:endParaRP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rebuchet MS" pitchFamily="34" charset="0"/>
              </a:rPr>
              <a:t>бюджета Митякинского </a:t>
            </a:r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сельского поселения</a:t>
            </a:r>
          </a:p>
          <a:p>
            <a:pPr algn="ctr"/>
            <a:r>
              <a:rPr lang="ru-RU" sz="1600" dirty="0" smtClean="0">
                <a:solidFill>
                  <a:srgbClr val="FFFF00"/>
                </a:solidFill>
                <a:latin typeface="Trebuchet MS" pitchFamily="34" charset="0"/>
              </a:rPr>
              <a:t>Тарасовского </a:t>
            </a:r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района на </a:t>
            </a:r>
            <a:r>
              <a:rPr lang="ru-RU" sz="1600" dirty="0" smtClean="0">
                <a:solidFill>
                  <a:srgbClr val="FFFF00"/>
                </a:solidFill>
                <a:latin typeface="Trebuchet MS" pitchFamily="34" charset="0"/>
              </a:rPr>
              <a:t>2019 </a:t>
            </a:r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год и плановый период </a:t>
            </a:r>
            <a:r>
              <a:rPr lang="ru-RU" sz="1600" dirty="0" smtClean="0">
                <a:solidFill>
                  <a:srgbClr val="FFFF00"/>
                </a:solidFill>
                <a:latin typeface="Trebuchet MS" pitchFamily="34" charset="0"/>
              </a:rPr>
              <a:t>2020 </a:t>
            </a:r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и </a:t>
            </a:r>
            <a:r>
              <a:rPr lang="ru-RU" sz="1600" dirty="0" smtClean="0">
                <a:solidFill>
                  <a:srgbClr val="FFFF00"/>
                </a:solidFill>
                <a:latin typeface="Trebuchet MS" pitchFamily="34" charset="0"/>
              </a:rPr>
              <a:t>2021 </a:t>
            </a:r>
            <a:r>
              <a:rPr lang="ru-RU" sz="1600" dirty="0">
                <a:solidFill>
                  <a:srgbClr val="FFFF00"/>
                </a:solidFill>
                <a:latin typeface="Trebuchet MS" pitchFamily="34" charset="0"/>
              </a:rPr>
              <a:t>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4" y="549275"/>
            <a:ext cx="2952749" cy="172759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399" y="766763"/>
            <a:ext cx="3082925" cy="143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36000">
            <a:spAutoFit/>
          </a:bodyPr>
          <a:lstStyle/>
          <a:p>
            <a:pPr algn="ctr"/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Основные направления бюджетной и налоговой политики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сельского поселения на </a:t>
            </a:r>
            <a:r>
              <a:rPr lang="ru-RU" sz="1600" dirty="0" smtClean="0">
                <a:solidFill>
                  <a:srgbClr val="FFFFFF"/>
                </a:solidFill>
                <a:latin typeface="Trebuchet MS" pitchFamily="34" charset="0"/>
              </a:rPr>
              <a:t>2019-2021 </a:t>
            </a:r>
            <a:r>
              <a:rPr lang="ru-RU" sz="1600" dirty="0">
                <a:solidFill>
                  <a:srgbClr val="FFFFFF"/>
                </a:solidFill>
                <a:latin typeface="Trebuchet MS" pitchFamily="34" charset="0"/>
              </a:rPr>
              <a:t>годы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(Постановление Администрации 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Митякинского </a:t>
            </a:r>
            <a:r>
              <a:rPr lang="ru-RU" sz="800" dirty="0">
                <a:solidFill>
                  <a:srgbClr val="FFFFFF"/>
                </a:solidFill>
                <a:latin typeface="Trebuchet MS" pitchFamily="34" charset="0"/>
              </a:rPr>
              <a:t>сельского </a:t>
            </a:r>
            <a:r>
              <a:rPr lang="ru-RU" sz="800" dirty="0" smtClean="0">
                <a:solidFill>
                  <a:srgbClr val="FFFFFF"/>
                </a:solidFill>
                <a:latin typeface="Trebuchet MS" pitchFamily="34" charset="0"/>
              </a:rPr>
              <a:t>поселения от 26.10.2018 №130)</a:t>
            </a:r>
            <a:endParaRPr lang="ru-RU" sz="8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18556" y="3926682"/>
            <a:ext cx="506413" cy="1117600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1564695">
            <a:off x="4537305" y="2463916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>
            <a:spLocks noChangeArrowheads="1"/>
          </p:cNvSpPr>
          <p:nvPr/>
        </p:nvSpPr>
        <p:spPr bwMode="auto">
          <a:xfrm>
            <a:off x="171488" y="5331048"/>
            <a:ext cx="2705099" cy="142744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prstClr val="white"/>
                </a:solidFill>
                <a:latin typeface="+mn-lt"/>
              </a:rPr>
              <a:t>Реестр источников доходов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solidFill>
                <a:prstClr val="white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 smtClean="0">
                <a:solidFill>
                  <a:prstClr val="white"/>
                </a:solidFill>
                <a:latin typeface="+mn-lt"/>
              </a:rPr>
              <a:t>(Проект)</a:t>
            </a:r>
            <a:endParaRPr lang="ru-RU" sz="800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25" name="Стрелка вниз 24"/>
          <p:cNvSpPr>
            <a:spLocks noChangeArrowheads="1"/>
          </p:cNvSpPr>
          <p:nvPr/>
        </p:nvSpPr>
        <p:spPr bwMode="auto">
          <a:xfrm rot="14510250">
            <a:off x="2814867" y="5963410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874396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БЮДЖЕТ 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2019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ГОД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ПЛАНОВЫЙ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ПЕРИОД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2020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2021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ГОДОВ 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117" y="1916113"/>
            <a:ext cx="8713915" cy="865187"/>
            <a:chOff x="158" y="1162"/>
            <a:chExt cx="5535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250825" y="2852738"/>
            <a:ext cx="8786813" cy="865187"/>
            <a:chOff x="158" y="1162"/>
            <a:chExt cx="5535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</a:t>
              </a:r>
              <a:r>
                <a:rPr lang="ru-RU" sz="1400" b="1" dirty="0" smtClean="0"/>
                <a:t>расходов, проведения </a:t>
              </a:r>
              <a:r>
                <a:rPr lang="ru-RU" sz="1400" b="1" dirty="0"/>
                <a:t>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250825" y="3789363"/>
            <a:ext cx="8786813" cy="865187"/>
            <a:chOff x="158" y="1162"/>
            <a:chExt cx="5535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</a:t>
              </a:r>
              <a:r>
                <a:rPr lang="ru-RU" sz="1400" b="1" dirty="0" smtClean="0"/>
                <a:t>Митякинского </a:t>
              </a:r>
              <a:r>
                <a:rPr lang="ru-RU" sz="1400" b="1" dirty="0"/>
                <a:t>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50825" y="4724400"/>
            <a:ext cx="8786813" cy="865188"/>
            <a:chOff x="158" y="1162"/>
            <a:chExt cx="5535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роли бюджетной политики для поддержки экономического роста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250825" y="5661025"/>
            <a:ext cx="8786813" cy="865188"/>
            <a:chOff x="158" y="1162"/>
            <a:chExt cx="5535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158" y="1162"/>
              <a:ext cx="5535" cy="59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ru-RU" sz="1400" b="1" dirty="0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Митякинского сельского поселения Тарасовского района на 2019 год </a:t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плановый период 2020 и 2021 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98553252"/>
              </p:ext>
            </p:extLst>
          </p:nvPr>
        </p:nvGraphicFramePr>
        <p:xfrm>
          <a:off x="595313" y="2349500"/>
          <a:ext cx="8001000" cy="4178619"/>
        </p:xfrm>
        <a:graphic>
          <a:graphicData uri="http://schemas.openxmlformats.org/drawingml/2006/table">
            <a:tbl>
              <a:tblPr/>
              <a:tblGrid>
                <a:gridCol w="4105275"/>
                <a:gridCol w="1322387"/>
                <a:gridCol w="1320800"/>
                <a:gridCol w="125253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11 158,4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066,6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5 565,2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2 808,8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2 837,2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2837,2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8349,6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3229,4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2728,0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11 158,4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6 066,6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5 565,2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44428726"/>
              </p:ext>
            </p:extLst>
          </p:nvPr>
        </p:nvGraphicFramePr>
        <p:xfrm>
          <a:off x="4762" y="2206625"/>
          <a:ext cx="9109076" cy="461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421062" y="2278856"/>
            <a:ext cx="1296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11 158,4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10 639,1</a:t>
            </a:r>
            <a:endParaRPr lang="ru-RU" b="1" dirty="0">
              <a:solidFill>
                <a:srgbClr val="000000"/>
              </a:solidFill>
            </a:endParaRP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068918" y="3584575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6 066,6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0" name="Text Box 19"/>
          <p:cNvSpPr txBox="1">
            <a:spLocks noChangeArrowheads="1"/>
          </p:cNvSpPr>
          <p:nvPr/>
        </p:nvSpPr>
        <p:spPr bwMode="auto">
          <a:xfrm>
            <a:off x="6899275" y="3709988"/>
            <a:ext cx="1296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5 565,2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Митякинского </a:t>
            </a:r>
            <a:r>
              <a:rPr lang="ru-RU" sz="2000" b="1" dirty="0">
                <a:solidFill>
                  <a:schemeClr val="bg1"/>
                </a:solidFill>
              </a:rPr>
              <a:t>сельского поселения </a:t>
            </a:r>
            <a:r>
              <a:rPr lang="ru-RU" sz="2000" b="1" dirty="0" smtClean="0">
                <a:solidFill>
                  <a:schemeClr val="bg1"/>
                </a:solidFill>
              </a:rPr>
              <a:t>Тарасовского </a:t>
            </a:r>
            <a:r>
              <a:rPr lang="ru-RU" sz="2000" b="1" dirty="0">
                <a:solidFill>
                  <a:schemeClr val="bg1"/>
                </a:solidFill>
              </a:rPr>
              <a:t>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319544065"/>
              </p:ext>
            </p:extLst>
          </p:nvPr>
        </p:nvGraphicFramePr>
        <p:xfrm>
          <a:off x="590550" y="1247775"/>
          <a:ext cx="8051800" cy="52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EEECE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605" y="692696"/>
            <a:ext cx="1918115" cy="15841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Митякинского сельского поселения Тарасовского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3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14075"/>
              </p:ext>
            </p:extLst>
          </p:nvPr>
        </p:nvGraphicFramePr>
        <p:xfrm>
          <a:off x="230312" y="2278856"/>
          <a:ext cx="8075613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950" y="476250"/>
            <a:ext cx="8856538" cy="1296566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расходов бюджета Митякинского сельского поселения Тарасовского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2018-2021 годах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2" name="Object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322728"/>
              </p:ext>
            </p:extLst>
          </p:nvPr>
        </p:nvGraphicFramePr>
        <p:xfrm>
          <a:off x="233363" y="1196752"/>
          <a:ext cx="8875141" cy="565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6980" name="Номер слайда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3BBBE7-3FE5-446D-B230-C6839C65A4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  <p:pic>
        <p:nvPicPr>
          <p:cNvPr id="126989" name="Picture 13" descr="15847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505" y="5129213"/>
            <a:ext cx="1800199" cy="15401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71913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Расходы бюджета Митякинского сельского поселения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по разделам в 2018 – 2021 годах,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тыс.рублей</a:t>
            </a:r>
            <a:endParaRPr lang="ru-RU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Митякинского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44653"/>
              </p:ext>
            </p:extLst>
          </p:nvPr>
        </p:nvGraphicFramePr>
        <p:xfrm>
          <a:off x="827585" y="2636912"/>
          <a:ext cx="7056114" cy="3998596"/>
        </p:xfrm>
        <a:graphic>
          <a:graphicData uri="http://schemas.openxmlformats.org/drawingml/2006/table">
            <a:tbl>
              <a:tblPr/>
              <a:tblGrid>
                <a:gridCol w="3011144"/>
                <a:gridCol w="1159290"/>
                <a:gridCol w="921745"/>
                <a:gridCol w="925090"/>
                <a:gridCol w="1038845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Митякинского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6 100,2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5358,8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4516,9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экономика»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1579,8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«Образование»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3 303,1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2983,4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«Иные межбюджетные трансферты»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10 639,1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11158,4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066,6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565,2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734</Words>
  <Application>Microsoft Office PowerPoint</Application>
  <PresentationFormat>Экран (4:3)</PresentationFormat>
  <Paragraphs>252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1_Городская</vt:lpstr>
      <vt:lpstr>4_Городская</vt:lpstr>
      <vt:lpstr>5_Городская</vt:lpstr>
      <vt:lpstr>9_Городская</vt:lpstr>
      <vt:lpstr>13_Городская</vt:lpstr>
      <vt:lpstr>Трек</vt:lpstr>
      <vt:lpstr>Презентация PowerPoint</vt:lpstr>
      <vt:lpstr>Презентация PowerPoint</vt:lpstr>
      <vt:lpstr>Презентация PowerPoint</vt:lpstr>
      <vt:lpstr>Основные параметры решения  «О бюджете Митякинского сельского поселения Тарасовского района на 2019 год  и плановый период 2020 и 2021 годов»</vt:lpstr>
      <vt:lpstr>Презентация PowerPoint</vt:lpstr>
      <vt:lpstr>Презентация PowerPoint</vt:lpstr>
      <vt:lpstr>Безвозмездные поступления в бюджет Митякинского сельского поселения Тарасовского района</vt:lpstr>
      <vt:lpstr>Динамика расходов бюджета Митякинского сельского поселения Тарасовского района  в 2018-2021 годах</vt:lpstr>
      <vt:lpstr>                  Расходы бюджета Митякинского сельского поселения                             по разделам в 2018 – 2021 годах, тыс.рублей</vt:lpstr>
      <vt:lpstr>                  Расходы бюджета Митякинского сельского поселения                   в рамках программ в 2019 – 2021 годах, тыс.рублей</vt:lpstr>
      <vt:lpstr>Реализация указов Президента Российской Федерации</vt:lpstr>
      <vt:lpstr>Презентация PowerPoint</vt:lpstr>
      <vt:lpstr>Презентация PowerPoint</vt:lpstr>
      <vt:lpstr>Динамика расходов бюджета  Митякинского сельского поселения Тарасовского района  на культуру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W7</cp:lastModifiedBy>
  <cp:revision>310</cp:revision>
  <cp:lastPrinted>2013-11-15T06:31:56Z</cp:lastPrinted>
  <dcterms:created xsi:type="dcterms:W3CDTF">2013-05-13T09:45:35Z</dcterms:created>
  <dcterms:modified xsi:type="dcterms:W3CDTF">2019-02-14T11:16:32Z</dcterms:modified>
</cp:coreProperties>
</file>