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2" r:id="rId2"/>
    <p:sldMasterId id="2147483725" r:id="rId3"/>
    <p:sldMasterId id="2147483777" r:id="rId4"/>
    <p:sldMasterId id="2147483829" r:id="rId5"/>
    <p:sldMasterId id="2147483867" r:id="rId6"/>
  </p:sldMasterIdLst>
  <p:notesMasterIdLst>
    <p:notesMasterId r:id="rId22"/>
  </p:notesMasterIdLst>
  <p:sldIdLst>
    <p:sldId id="280" r:id="rId7"/>
    <p:sldId id="284" r:id="rId8"/>
    <p:sldId id="289" r:id="rId9"/>
    <p:sldId id="257" r:id="rId10"/>
    <p:sldId id="258" r:id="rId11"/>
    <p:sldId id="274" r:id="rId12"/>
    <p:sldId id="260" r:id="rId13"/>
    <p:sldId id="270" r:id="rId14"/>
    <p:sldId id="273" r:id="rId15"/>
    <p:sldId id="292" r:id="rId16"/>
    <p:sldId id="288" r:id="rId17"/>
    <p:sldId id="283" r:id="rId18"/>
    <p:sldId id="286" r:id="rId19"/>
    <p:sldId id="261" r:id="rId20"/>
    <p:sldId id="293" r:id="rId21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976" autoAdjust="0"/>
    <p:restoredTop sz="94676" autoAdjust="0"/>
  </p:normalViewPr>
  <p:slideViewPr>
    <p:cSldViewPr>
      <p:cViewPr>
        <p:scale>
          <a:sx n="130" d="100"/>
          <a:sy n="130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98840246139219"/>
          <c:y val="7.3911873626732599E-2"/>
          <c:w val="0.73277275467416203"/>
          <c:h val="0.67799845093718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Митякинского сельского поселения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#,##0.00">
                  <c:v>11034</c:v>
                </c:pt>
                <c:pt idx="1">
                  <c:v>7044.7</c:v>
                </c:pt>
                <c:pt idx="2">
                  <c:v>6020.5</c:v>
                </c:pt>
                <c:pt idx="3">
                  <c:v>5983.7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306240"/>
        <c:axId val="93308032"/>
      </c:barChart>
      <c:catAx>
        <c:axId val="9330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3308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3080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3306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43573667711599"/>
          <c:y val="0.86804123711340209"/>
          <c:w val="0.63845350052246608"/>
          <c:h val="6.597938144329897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</a:t>
            </a:r>
            <a:r>
              <a:rPr lang="ru-RU" dirty="0"/>
              <a:t>налоговых доходов бюджета </a:t>
            </a:r>
            <a:r>
              <a:rPr lang="ru-RU" dirty="0" smtClean="0"/>
              <a:t>Митякинского </a:t>
            </a:r>
            <a:r>
              <a:rPr lang="ru-RU" dirty="0"/>
              <a:t>сельского поселения </a:t>
            </a:r>
            <a:r>
              <a:rPr lang="ru-RU" dirty="0" smtClean="0"/>
              <a:t>на 2018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010643582801361"/>
          <c:y val="0"/>
        </c:manualLayout>
      </c:layout>
      <c:overlay val="0"/>
      <c:spPr>
        <a:noFill/>
        <a:ln w="24848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Митякинского сельского поселения 2017 г.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Лист1!$A$2:$A$6</c:f>
              <c:strCache>
                <c:ptCount val="5"/>
                <c:pt idx="0">
                  <c:v>налоги на совокупный доход 1,02 %</c:v>
                </c:pt>
                <c:pt idx="1">
                  <c:v>НДФЛ 9,79 %</c:v>
                </c:pt>
                <c:pt idx="2">
                  <c:v>налоги на имущество 20,23 %</c:v>
                </c:pt>
                <c:pt idx="3">
                  <c:v>неналоговые 2,1 %</c:v>
                </c:pt>
                <c:pt idx="4">
                  <c:v>государственная пошлина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1.02</c:v>
                </c:pt>
                <c:pt idx="1">
                  <c:v>9.7899999999999991</c:v>
                </c:pt>
                <c:pt idx="2">
                  <c:v>20.23</c:v>
                </c:pt>
                <c:pt idx="3">
                  <c:v>2.1</c:v>
                </c:pt>
                <c:pt idx="4">
                  <c:v>1.01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848">
          <a:noFill/>
        </a:ln>
      </c:spPr>
    </c:plotArea>
    <c:legend>
      <c:legendPos val="r"/>
      <c:layout>
        <c:manualLayout>
          <c:xMode val="edge"/>
          <c:yMode val="edge"/>
          <c:x val="0.61555776348145752"/>
          <c:y val="0.14109343932236174"/>
          <c:w val="0.37803468208092483"/>
          <c:h val="0.80599647266313934"/>
        </c:manualLayout>
      </c:layout>
      <c:overlay val="0"/>
      <c:txPr>
        <a:bodyPr/>
        <a:lstStyle/>
        <a:p>
          <a:pPr>
            <a:defRPr sz="137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64396813052529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001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4532.8</c:v>
                </c:pt>
                <c:pt idx="1">
                  <c:v>4638.5</c:v>
                </c:pt>
                <c:pt idx="2">
                  <c:v>3595.9</c:v>
                </c:pt>
                <c:pt idx="3">
                  <c:v>3541.2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102385536"/>
        <c:axId val="102387072"/>
        <c:axId val="0"/>
      </c:bar3DChart>
      <c:catAx>
        <c:axId val="10238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1" b="1">
                <a:latin typeface="+mj-lt"/>
              </a:defRPr>
            </a:pPr>
            <a:endParaRPr lang="ru-RU"/>
          </a:p>
        </c:txPr>
        <c:crossAx val="102387072"/>
        <c:crosses val="autoZero"/>
        <c:auto val="1"/>
        <c:lblAlgn val="ctr"/>
        <c:lblOffset val="100"/>
        <c:noMultiLvlLbl val="0"/>
      </c:catAx>
      <c:valAx>
        <c:axId val="10238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0238553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5.3066037735849059E-2"/>
          <c:y val="0.92241379310344829"/>
          <c:w val="0.89976415094339623"/>
          <c:h val="7.3275862068965511E-2"/>
        </c:manualLayout>
      </c:layout>
      <c:overlay val="0"/>
      <c:txPr>
        <a:bodyPr/>
        <a:lstStyle/>
        <a:p>
          <a:pPr>
            <a:defRPr sz="170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98184601924773E-2"/>
          <c:y val="0.18922616196568379"/>
          <c:w val="0.94860181539808752"/>
          <c:h val="0.722453971252456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525E-2"/>
                  <c:y val="-1.6757717794158741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10 828,8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99540682414699E-2"/>
                  <c:y val="-1.6757529295516587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044,7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09530135915588E-2"/>
                  <c:y val="-3.5162147960975408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6 020,5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-2.8727193078028259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5 983,7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10828.8</c:v>
                </c:pt>
                <c:pt idx="1">
                  <c:v>7044.7</c:v>
                </c:pt>
                <c:pt idx="2">
                  <c:v>6020.5</c:v>
                </c:pt>
                <c:pt idx="3">
                  <c:v>5983.7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736640"/>
        <c:axId val="102738176"/>
        <c:axId val="0"/>
      </c:bar3DChart>
      <c:catAx>
        <c:axId val="1027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738176"/>
        <c:crosses val="autoZero"/>
        <c:auto val="1"/>
        <c:lblAlgn val="ctr"/>
        <c:lblOffset val="100"/>
        <c:noMultiLvlLbl val="0"/>
      </c:catAx>
      <c:valAx>
        <c:axId val="102738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4.1283330738704486E-2"/>
              <c:y val="0.39478264141713471"/>
            </c:manualLayout>
          </c:layout>
          <c:overlay val="0"/>
          <c:spPr>
            <a:noFill/>
            <a:ln w="2540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73664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68389437253847"/>
          <c:y val="2.7218745018017611E-2"/>
          <c:w val="0.5665434135048640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672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 (муниципальные программы)</c:v>
                </c:pt>
                <c:pt idx="1">
                  <c:v>2017 год (муниципальные программы)</c:v>
                </c:pt>
                <c:pt idx="2">
                  <c:v>2018 год (муниципальные программы)</c:v>
                </c:pt>
                <c:pt idx="3">
                  <c:v>2019 год (муниципальные программы)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5344.1</c:v>
                </c:pt>
                <c:pt idx="1">
                  <c:v>1812.9</c:v>
                </c:pt>
                <c:pt idx="2">
                  <c:v>1124</c:v>
                </c:pt>
                <c:pt idx="3">
                  <c:v>1124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7817344"/>
        <c:axId val="97820032"/>
        <c:axId val="0"/>
      </c:bar3DChart>
      <c:catAx>
        <c:axId val="9781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22"/>
            </a:pPr>
            <a:endParaRPr lang="ru-RU"/>
          </a:p>
        </c:txPr>
        <c:crossAx val="97820032"/>
        <c:crosses val="autoZero"/>
        <c:auto val="1"/>
        <c:lblAlgn val="ctr"/>
        <c:lblOffset val="100"/>
        <c:noMultiLvlLbl val="0"/>
      </c:catAx>
      <c:valAx>
        <c:axId val="97820032"/>
        <c:scaling>
          <c:orientation val="minMax"/>
          <c:max val="4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817344"/>
        <c:crosses val="autoZero"/>
        <c:crossBetween val="between"/>
        <c:majorUnit val="5000"/>
      </c:valAx>
      <c:spPr>
        <a:noFill/>
        <a:ln w="25791">
          <a:noFill/>
        </a:ln>
      </c:spPr>
    </c:plotArea>
    <c:legend>
      <c:legendPos val="r"/>
      <c:layout>
        <c:manualLayout>
          <c:xMode val="edge"/>
          <c:yMode val="edge"/>
          <c:x val="0.71968854282536154"/>
          <c:y val="7.178631051752922E-2"/>
          <c:w val="0.27030033370411566"/>
          <c:h val="0.1485809682804674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8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04E-2"/>
          <c:y val="3.7463027457496897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31778339028375E-2"/>
                  <c:y val="-0.3960488400035174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2 166,9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218640122814835E-2"/>
                  <c:y val="-0.3028176109300078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dirty="0"/>
                      <a:t>1 331,2</a:t>
                    </a:r>
                  </a:p>
                </c:rich>
              </c:tx>
              <c:numFmt formatCode="#,##0.0" sourceLinked="0"/>
              <c:spPr>
                <a:noFill/>
                <a:ln w="2543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170504630317436E-2"/>
                  <c:y val="-0.24396890649987782"/>
                </c:manualLayout>
              </c:layout>
              <c:numFmt formatCode="#,##0.0" sourceLinked="0"/>
              <c:spPr>
                <a:noFill/>
                <a:ln w="25432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968008715891643E-2"/>
                  <c:y val="-0.2122205179804868"/>
                </c:manualLayout>
              </c:layout>
              <c:numFmt formatCode="#,##0.0" sourceLinked="0"/>
              <c:spPr>
                <a:noFill/>
                <a:ln w="25432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32">
                <a:noFill/>
              </a:ln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2166.9</c:v>
                </c:pt>
                <c:pt idx="1">
                  <c:v>1331.2</c:v>
                </c:pt>
                <c:pt idx="2">
                  <c:v>1100</c:v>
                </c:pt>
                <c:pt idx="3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072384"/>
        <c:axId val="113094656"/>
        <c:axId val="0"/>
      </c:bar3DChart>
      <c:catAx>
        <c:axId val="11307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094656"/>
        <c:crosses val="autoZero"/>
        <c:auto val="1"/>
        <c:lblAlgn val="ctr"/>
        <c:lblOffset val="100"/>
        <c:noMultiLvlLbl val="0"/>
      </c:catAx>
      <c:valAx>
        <c:axId val="113094656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072384"/>
        <c:crosses val="autoZero"/>
        <c:crossBetween val="between"/>
      </c:valAx>
      <c:spPr>
        <a:noFill/>
        <a:ln w="254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2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 smtClean="0"/>
            <a:t>Работники учреждений культуры</a:t>
          </a:r>
          <a:endParaRPr lang="ru-RU" sz="1600" b="1" dirty="0"/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X="232613" custScaleY="175724" custLinFactNeighborX="52162" custLinFactNeighborY="635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 custLinFactNeighborX="-16683" custLinFactNeighborY="-72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3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D314-791F-461F-BC72-FFCCE2554BC3}">
      <dsp:nvSpPr>
        <dsp:cNvPr id="0" name=""/>
        <dsp:cNvSpPr/>
      </dsp:nvSpPr>
      <dsp:spPr>
        <a:xfrm rot="10800000">
          <a:off x="1021823" y="369208"/>
          <a:ext cx="2705268" cy="13614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37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Работники учреждений культуры</a:t>
          </a:r>
          <a:endParaRPr lang="ru-RU" sz="1600" b="1" kern="1200" dirty="0"/>
        </a:p>
      </dsp:txBody>
      <dsp:txXfrm rot="10800000">
        <a:off x="1362191" y="369208"/>
        <a:ext cx="2364900" cy="1361473"/>
      </dsp:txXfrm>
    </dsp:sp>
    <dsp:sp modelId="{FD6EA99A-9C4C-49E8-9EC6-C2CB263A9E55}">
      <dsp:nvSpPr>
        <dsp:cNvPr id="0" name=""/>
        <dsp:cNvSpPr/>
      </dsp:nvSpPr>
      <dsp:spPr>
        <a:xfrm>
          <a:off x="599832" y="1691230"/>
          <a:ext cx="3166964" cy="23924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DE17-854A-4EA1-BCDE-CE0DA248B7B5}">
      <dsp:nvSpPr>
        <dsp:cNvPr id="0" name=""/>
        <dsp:cNvSpPr/>
      </dsp:nvSpPr>
      <dsp:spPr>
        <a:xfrm>
          <a:off x="374416" y="0"/>
          <a:ext cx="4243383" cy="16742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0.55437</cdr:x>
      <cdr:y>0.13398</cdr:y>
    </cdr:from>
    <cdr:to>
      <cdr:x>0.67275</cdr:x>
      <cdr:y>0.20185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11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84A0-9B69-4310-89C1-F77A29188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77AD6362-61C9-4154-9921-FCA0E0950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66005F-D0DB-47D3-869A-BA2A59A9D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AC36A6-3AA8-4663-B452-8252FDBC18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62FA75-5A94-4E6E-8DD0-F15B9ED7F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FBED0-434D-4DB0-9D2A-F9B423EFD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918A97-F086-4229-9E70-87DB3B076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8A713F-4042-4493-8D73-AF3C1C7D5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68D6A4-05A5-49E6-8A8F-B581BBF3F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ABAB85-F4B9-41A1-A731-DE6DF7D6A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5EE99-550F-4845-8C28-2CF05D9E2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F1533D-C0BC-4F91-9569-3B56B39BB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6D4499-4D86-490F-BAFA-1138CB502F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18.12.2017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18.12.2017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18.12.2017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2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32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18.12.2017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FF4B13-EF40-48E0-B78B-F146292849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18.12.2017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143375"/>
            <a:ext cx="8713788" cy="23082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Митякинского сельского поселения Тарасовского района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2018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на плановый период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2019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2020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годов</a:t>
            </a:r>
          </a:p>
        </p:txBody>
      </p:sp>
      <p:pic>
        <p:nvPicPr>
          <p:cNvPr id="118786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052513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АДМИНИСТРАЦИЯ </a:t>
            </a:r>
            <a:r>
              <a:rPr lang="ru-RU" dirty="0" smtClean="0"/>
              <a:t>МИТЯКИНСКОГО </a:t>
            </a:r>
            <a:r>
              <a:rPr lang="ru-RU" dirty="0"/>
              <a:t>СЕЛЬСКОГО ПОСЕЛЕНИЯ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Митякинского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44064"/>
              </p:ext>
            </p:extLst>
          </p:nvPr>
        </p:nvGraphicFramePr>
        <p:xfrm>
          <a:off x="611560" y="2492896"/>
          <a:ext cx="7600950" cy="2520317"/>
        </p:xfrm>
        <a:graphic>
          <a:graphicData uri="http://schemas.openxmlformats.org/drawingml/2006/table">
            <a:tbl>
              <a:tblPr/>
              <a:tblGrid>
                <a:gridCol w="4019550"/>
                <a:gridCol w="1160462"/>
                <a:gridCol w="1262063"/>
                <a:gridCol w="115887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Митякинского сельского поселения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1 812,9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«Информационное общество»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качествен­ными жилищно-комму­нальными услугами насе­ления  Митякинского сельского поселения 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1 331,2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«Муниципальная политика»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192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70563" y="1301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5A2C64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6255" y="452227"/>
            <a:ext cx="5612344" cy="1066800"/>
          </a:xfrm>
        </p:spPr>
        <p:txBody>
          <a:bodyPr lIns="45720" tIns="0" rIns="45720" bIns="0" anchor="b">
            <a:noAutofit/>
          </a:bodyPr>
          <a:lstStyle/>
          <a:p>
            <a:pPr eaLnBrk="1" hangingPunct="1">
              <a:defRPr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005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1A1F9-BE4C-4E3D-9578-05F08F4EAA48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01396916"/>
              </p:ext>
            </p:extLst>
          </p:nvPr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6513" y="1374775"/>
            <a:ext cx="3889375" cy="10668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30056" name="Группа 19"/>
          <p:cNvGrpSpPr>
            <a:grpSpLocks/>
          </p:cNvGrpSpPr>
          <p:nvPr/>
        </p:nvGrpSpPr>
        <p:grpSpPr bwMode="auto">
          <a:xfrm>
            <a:off x="4025900" y="1971675"/>
            <a:ext cx="1266825" cy="606425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7" name="Группа 22"/>
          <p:cNvGrpSpPr>
            <a:grpSpLocks/>
          </p:cNvGrpSpPr>
          <p:nvPr/>
        </p:nvGrpSpPr>
        <p:grpSpPr bwMode="auto">
          <a:xfrm>
            <a:off x="5648325" y="1971675"/>
            <a:ext cx="1266825" cy="606425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8" name="Группа 26"/>
          <p:cNvGrpSpPr>
            <a:grpSpLocks/>
          </p:cNvGrpSpPr>
          <p:nvPr/>
        </p:nvGrpSpPr>
        <p:grpSpPr bwMode="auto">
          <a:xfrm>
            <a:off x="7329488" y="1974850"/>
            <a:ext cx="1266825" cy="60483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3199" y="535669"/>
              <a:ext cx="1525432" cy="602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0200" y="1268413"/>
            <a:ext cx="1103313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2018 </a:t>
            </a:r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год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24525" y="1268413"/>
            <a:ext cx="1108075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2019 </a:t>
            </a:r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год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80288" y="1268413"/>
            <a:ext cx="1103312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2020 </a:t>
            </a:r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год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5925" y="1268413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963" y="1266825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851275" y="3357563"/>
            <a:ext cx="1203325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17 168,1</a:t>
            </a:r>
            <a:endParaRPr lang="ru-RU" dirty="0"/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5580063" y="3357563"/>
            <a:ext cx="1201737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25 514,0</a:t>
            </a:r>
            <a:endParaRPr lang="ru-RU" dirty="0"/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7308850" y="3357563"/>
            <a:ext cx="1130300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28 114,3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107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47519-68D9-47C4-939D-136E4F1C6F4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31077" name="AutoShape 8"/>
          <p:cNvSpPr>
            <a:spLocks noChangeArrowheads="1"/>
          </p:cNvSpPr>
          <p:nvPr/>
        </p:nvSpPr>
        <p:spPr bwMode="auto">
          <a:xfrm>
            <a:off x="971600" y="2780950"/>
            <a:ext cx="3507641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Обеспечение качествен</a:t>
            </a:r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жилищно-</a:t>
            </a:r>
            <a:r>
              <a:rPr lang="ru-RU" sz="1200" b="1" dirty="0" err="1"/>
              <a:t>коммуналь</a:t>
            </a:r>
            <a:endParaRPr lang="ru-RU" sz="1200" b="1" dirty="0"/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 услугами населения</a:t>
            </a:r>
          </a:p>
          <a:p>
            <a:pPr algn="ctr"/>
            <a:r>
              <a:rPr lang="ru-RU" sz="1200" b="1" dirty="0"/>
              <a:t> </a:t>
            </a:r>
            <a:r>
              <a:rPr lang="ru-RU" sz="1200" b="1" dirty="0" smtClean="0"/>
              <a:t>Митякинского </a:t>
            </a:r>
            <a:r>
              <a:rPr lang="ru-RU" sz="1200" b="1" dirty="0"/>
              <a:t>сельского</a:t>
            </a:r>
          </a:p>
          <a:p>
            <a:pPr algn="ctr"/>
            <a:r>
              <a:rPr lang="ru-RU" sz="1200" b="1" dirty="0"/>
              <a:t> поселения</a:t>
            </a:r>
            <a:r>
              <a:rPr lang="ru-RU" b="1" dirty="0"/>
              <a:t> </a:t>
            </a:r>
            <a:r>
              <a:rPr lang="ru-RU" sz="1200" b="1" dirty="0" smtClean="0"/>
              <a:t>0,34%</a:t>
            </a:r>
            <a:endParaRPr lang="ru-RU" sz="1200" b="1" dirty="0"/>
          </a:p>
        </p:txBody>
      </p:sp>
      <p:sp>
        <p:nvSpPr>
          <p:cNvPr id="131081" name="AutoShape 12"/>
          <p:cNvSpPr>
            <a:spLocks noChangeArrowheads="1"/>
          </p:cNvSpPr>
          <p:nvPr/>
        </p:nvSpPr>
        <p:spPr bwMode="auto">
          <a:xfrm>
            <a:off x="5364088" y="2852936"/>
            <a:ext cx="2376487" cy="1142011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Муниципальная политика</a:t>
            </a:r>
          </a:p>
          <a:p>
            <a:pPr algn="ctr"/>
            <a:r>
              <a:rPr lang="ru-RU" sz="1200" b="1" dirty="0" smtClean="0"/>
              <a:t>0,06% </a:t>
            </a:r>
            <a:endParaRPr lang="ru-RU" sz="1200" b="1" dirty="0"/>
          </a:p>
        </p:txBody>
      </p:sp>
      <p:sp>
        <p:nvSpPr>
          <p:cNvPr id="131082" name="AutoShape 13"/>
          <p:cNvSpPr>
            <a:spLocks noChangeArrowheads="1"/>
          </p:cNvSpPr>
          <p:nvPr/>
        </p:nvSpPr>
        <p:spPr bwMode="auto">
          <a:xfrm>
            <a:off x="5076056" y="4869160"/>
            <a:ext cx="2383825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 smtClean="0"/>
              <a:t>Информационное общество</a:t>
            </a:r>
            <a:endParaRPr lang="ru-RU" b="1" dirty="0"/>
          </a:p>
          <a:p>
            <a:pPr algn="ctr"/>
            <a:r>
              <a:rPr lang="ru-RU" sz="1200" b="1" dirty="0" smtClean="0"/>
              <a:t>6,4%</a:t>
            </a:r>
            <a:endParaRPr lang="ru-RU" sz="1200" b="1" dirty="0"/>
          </a:p>
        </p:txBody>
      </p:sp>
      <p:sp>
        <p:nvSpPr>
          <p:cNvPr id="131083" name="AutoShape 14"/>
          <p:cNvSpPr>
            <a:spLocks noChangeArrowheads="1"/>
          </p:cNvSpPr>
          <p:nvPr/>
        </p:nvSpPr>
        <p:spPr bwMode="auto">
          <a:xfrm>
            <a:off x="1475656" y="5256915"/>
            <a:ext cx="2016125" cy="11858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Развитие культуры</a:t>
            </a:r>
          </a:p>
          <a:p>
            <a:pPr algn="ctr"/>
            <a:r>
              <a:rPr lang="ru-RU" sz="1200" b="1" dirty="0"/>
              <a:t> </a:t>
            </a:r>
          </a:p>
          <a:p>
            <a:pPr algn="ctr"/>
            <a:r>
              <a:rPr lang="ru-RU" sz="1200" b="1" dirty="0" smtClean="0"/>
              <a:t>18,9%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1085" name="AutoShape 16"/>
          <p:cNvSpPr>
            <a:spLocks noChangeArrowheads="1"/>
          </p:cNvSpPr>
          <p:nvPr/>
        </p:nvSpPr>
        <p:spPr bwMode="auto">
          <a:xfrm>
            <a:off x="250825" y="333375"/>
            <a:ext cx="8497888" cy="15113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Доля муниципальных программ в общем объеме расходов,</a:t>
            </a:r>
          </a:p>
          <a:p>
            <a:pPr algn="ctr"/>
            <a:r>
              <a:rPr lang="ru-RU" b="1" dirty="0"/>
              <a:t>запланированных на реализацию муниципальных программ</a:t>
            </a:r>
          </a:p>
          <a:p>
            <a:pPr algn="ctr"/>
            <a:r>
              <a:rPr lang="ru-RU" b="1" dirty="0" smtClean="0"/>
              <a:t>Митякинского </a:t>
            </a:r>
            <a:r>
              <a:rPr lang="ru-RU" b="1" dirty="0"/>
              <a:t>сельского поселения в </a:t>
            </a:r>
            <a:r>
              <a:rPr lang="ru-RU" b="1" dirty="0" smtClean="0"/>
              <a:t>2018 </a:t>
            </a:r>
            <a:r>
              <a:rPr lang="ru-RU" b="1" dirty="0"/>
              <a:t>году</a:t>
            </a:r>
          </a:p>
        </p:txBody>
      </p:sp>
      <p:sp>
        <p:nvSpPr>
          <p:cNvPr id="2" name="Стрелка вниз 1"/>
          <p:cNvSpPr/>
          <p:nvPr/>
        </p:nvSpPr>
        <p:spPr>
          <a:xfrm rot="1358197">
            <a:off x="2915816" y="1700808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623523">
            <a:off x="6524533" y="1757955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358197">
            <a:off x="4395298" y="1705823"/>
            <a:ext cx="576064" cy="4194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74595">
            <a:off x="7815685" y="1633490"/>
            <a:ext cx="576064" cy="3718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FCF9-E9A7-428D-B772-6C41E1FB488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028799"/>
              </p:ext>
            </p:extLst>
          </p:nvPr>
        </p:nvGraphicFramePr>
        <p:xfrm>
          <a:off x="442913" y="1971675"/>
          <a:ext cx="8689975" cy="57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2627783" y="4963898"/>
            <a:ext cx="817563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21190">
            <a:off x="2794530" y="4439299"/>
            <a:ext cx="1011237" cy="377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33,9%</a:t>
            </a:r>
            <a:endParaRPr lang="ru-RU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135188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 dirty="0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 dirty="0"/>
              <a:t>программ в </a:t>
            </a:r>
            <a:r>
              <a:rPr lang="ru-RU" b="1" i="1" dirty="0" smtClean="0"/>
              <a:t>2017-2020 </a:t>
            </a:r>
            <a:r>
              <a:rPr lang="ru-RU" b="1" i="1" dirty="0"/>
              <a:t>годах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Митякинского сельского поселения Тарасовского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6186950"/>
              </p:ext>
            </p:extLst>
          </p:nvPr>
        </p:nvGraphicFramePr>
        <p:xfrm>
          <a:off x="457200" y="224948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D0C10-195B-4407-BF6E-06925FB89B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 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34155" name="Picture 11" descr="F:\Культура\МДК 2011-2013г\Отчет концерт Май2011г\Веш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536504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3" y="0"/>
            <a:ext cx="350043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</a:p>
        </p:txBody>
      </p:sp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4" y="431138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84150" y="792956"/>
            <a:ext cx="8750300" cy="2867025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6600FF"/>
                </a:solidFill>
                <a:latin typeface="Decorlz"/>
              </a:rPr>
              <a:t>Бюджет </a:t>
            </a:r>
            <a:r>
              <a:rPr lang="ru-RU" sz="1200" i="1" dirty="0" smtClean="0">
                <a:solidFill>
                  <a:srgbClr val="6600FF"/>
                </a:solidFill>
                <a:latin typeface="Decorlz"/>
              </a:rPr>
              <a:t>Митякинского </a:t>
            </a:r>
            <a:r>
              <a:rPr lang="ru-RU" sz="1200" i="1" dirty="0">
                <a:solidFill>
                  <a:srgbClr val="6600FF"/>
                </a:solidFill>
                <a:latin typeface="Decorlz"/>
              </a:rPr>
              <a:t>сельского поселения на </a:t>
            </a:r>
            <a:r>
              <a:rPr lang="ru-RU" sz="1200" i="1" dirty="0" smtClean="0">
                <a:solidFill>
                  <a:srgbClr val="6600FF"/>
                </a:solidFill>
                <a:latin typeface="Decorlz"/>
              </a:rPr>
              <a:t>2018-2020 </a:t>
            </a:r>
            <a:r>
              <a:rPr lang="ru-RU" sz="1200" i="1" dirty="0">
                <a:solidFill>
                  <a:srgbClr val="6600FF"/>
                </a:solidFill>
                <a:latin typeface="Decorlz"/>
              </a:rPr>
              <a:t>годы создает дополнительные условия для выполнения поставленных Президентом России, Губернатором области, Главой сельского поселения стратегических задач в секторах муниципальной ответственности</a:t>
            </a:r>
            <a:r>
              <a:rPr lang="ru-RU" sz="1200" dirty="0">
                <a:solidFill>
                  <a:srgbClr val="6600FF"/>
                </a:solidFill>
                <a:latin typeface="Decorlz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8" name="Picture 20" descr="rostovsk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924425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08BC5-A5A3-414F-9FD8-C9A0EE97E7D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7800" y="692150"/>
            <a:ext cx="2879725" cy="15128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2663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8125" y="3500438"/>
            <a:ext cx="2365375" cy="1549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15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Муниципальные программы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Митякинского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сельского поселения</a:t>
            </a:r>
          </a:p>
        </p:txBody>
      </p:sp>
      <p:sp>
        <p:nvSpPr>
          <p:cNvPr id="119816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Прогноз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социально-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экономического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развития</a:t>
            </a:r>
          </a:p>
          <a:p>
            <a:pPr algn="ctr"/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Митякинского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сельского</a:t>
            </a:r>
            <a:r>
              <a:rPr lang="ru-RU" sz="1600" b="1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поселения на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2018-2020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годы</a:t>
            </a:r>
          </a:p>
          <a:p>
            <a:pPr algn="ctr"/>
            <a:r>
              <a:rPr lang="ru-RU" sz="800" dirty="0">
                <a:solidFill>
                  <a:srgbClr val="FFFFFF"/>
                </a:solidFill>
              </a:rPr>
              <a:t>(Постановление Администрации  </a:t>
            </a:r>
            <a:r>
              <a:rPr lang="ru-RU" sz="800" dirty="0" smtClean="0">
                <a:solidFill>
                  <a:srgbClr val="FFFFFF"/>
                </a:solidFill>
              </a:rPr>
              <a:t>Митякинского </a:t>
            </a:r>
            <a:r>
              <a:rPr lang="ru-RU" sz="800" dirty="0">
                <a:solidFill>
                  <a:srgbClr val="FFFFFF"/>
                </a:solidFill>
              </a:rPr>
              <a:t>сельского поселения </a:t>
            </a:r>
            <a:r>
              <a:rPr lang="ru-RU" sz="800" dirty="0" smtClean="0">
                <a:solidFill>
                  <a:srgbClr val="FFFFFF"/>
                </a:solidFill>
              </a:rPr>
              <a:t>04.10.2016 №124)</a:t>
            </a:r>
            <a:endParaRPr lang="ru-RU" sz="800" dirty="0">
              <a:solidFill>
                <a:srgbClr val="FFFFFF"/>
              </a:solidFill>
            </a:endParaRP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7" name="TextBox 15"/>
          <p:cNvSpPr txBox="1">
            <a:spLocks noChangeArrowheads="1"/>
          </p:cNvSpPr>
          <p:nvPr/>
        </p:nvSpPr>
        <p:spPr bwMode="auto">
          <a:xfrm>
            <a:off x="395536" y="692150"/>
            <a:ext cx="2414340" cy="181588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Бюджетный прогноз Митякинского сельского поселения на долгосрочный период до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2028 года 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(Проект Постановления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Администрации  Митякинского сельского 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поселения)</a:t>
            </a:r>
            <a:endParaRPr lang="ru-RU" sz="800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8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Основа формирования</a:t>
            </a:r>
          </a:p>
          <a:p>
            <a:pPr algn="ctr"/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бюджета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Митякинского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сельского поселения</a:t>
            </a:r>
          </a:p>
          <a:p>
            <a:pPr algn="ctr"/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Тарасовского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района на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2018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 и плановый период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2019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и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2020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03574" y="549275"/>
            <a:ext cx="2952749" cy="172759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20" name="TextBox 16"/>
          <p:cNvSpPr txBox="1">
            <a:spLocks noChangeArrowheads="1"/>
          </p:cNvSpPr>
          <p:nvPr/>
        </p:nvSpPr>
        <p:spPr bwMode="auto">
          <a:xfrm>
            <a:off x="3073399" y="766763"/>
            <a:ext cx="3082925" cy="14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36000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Основные направления бюджетной и налоговой политики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Митякинского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сельского поселения на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2018-2020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годы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(Постановление Администрации  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Митякинского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сельского 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поселения от 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19.09.2017 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№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169)</a:t>
            </a:r>
            <a:endParaRPr lang="ru-RU" sz="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720556" y="3534569"/>
            <a:ext cx="506413" cy="112077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 rot="-2003189">
            <a:off x="2532063" y="2198688"/>
            <a:ext cx="506412" cy="1657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18556" y="3926682"/>
            <a:ext cx="506413" cy="111760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1564695">
            <a:off x="4537305" y="2463916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19825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92150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171488" y="5331048"/>
            <a:ext cx="2705099" cy="142744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+mn-lt"/>
              </a:rPr>
              <a:t>Реестр источников доходов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prstClr val="white"/>
                </a:solidFill>
                <a:latin typeface="+mn-lt"/>
              </a:rPr>
              <a:t>(Проект)</a:t>
            </a:r>
            <a:endParaRPr lang="ru-RU" sz="8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5" name="Стрелка вниз 24"/>
          <p:cNvSpPr>
            <a:spLocks noChangeArrowheads="1"/>
          </p:cNvSpPr>
          <p:nvPr/>
        </p:nvSpPr>
        <p:spPr bwMode="auto">
          <a:xfrm rot="14510250">
            <a:off x="2814867" y="5963410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87439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БЮДЖЕТ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2018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ГОД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ПЛАНОВЫЙ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ПЕРИОД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2019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2020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ГОДОВ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117" y="1916113"/>
            <a:ext cx="8713915" cy="865187"/>
            <a:chOff x="158" y="1162"/>
            <a:chExt cx="5535" cy="590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250825" y="2852738"/>
            <a:ext cx="8786813" cy="865187"/>
            <a:chOff x="158" y="1162"/>
            <a:chExt cx="5535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 dirty="0"/>
                <a:t>эффективности бюджетных </a:t>
              </a:r>
              <a:r>
                <a:rPr lang="ru-RU" sz="1400" b="1" dirty="0" smtClean="0"/>
                <a:t>расходов</a:t>
              </a:r>
              <a:r>
                <a:rPr lang="ru-RU" sz="1400" b="1" dirty="0" smtClean="0"/>
                <a:t>, проведения </a:t>
              </a:r>
              <a:r>
                <a:rPr lang="ru-RU" sz="1400" b="1" dirty="0"/>
                <a:t>структурных реформ в социальной сфере </a:t>
              </a:r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250825" y="3789363"/>
            <a:ext cx="8786813" cy="865187"/>
            <a:chOff x="158" y="1162"/>
            <a:chExt cx="5535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Соответствие финансовых возможностей </a:t>
              </a:r>
              <a:r>
                <a:rPr lang="ru-RU" sz="1400" b="1" dirty="0" smtClean="0"/>
                <a:t>Митякинского </a:t>
              </a:r>
              <a:r>
                <a:rPr lang="ru-RU" sz="1400" b="1" dirty="0"/>
                <a:t>сельского поселения</a:t>
              </a:r>
            </a:p>
            <a:p>
              <a:pPr algn="ctr"/>
              <a:r>
                <a:rPr lang="ru-RU" sz="1400" b="1" dirty="0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250825" y="4724400"/>
            <a:ext cx="8786813" cy="865188"/>
            <a:chOff x="158" y="1162"/>
            <a:chExt cx="5535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роли бюджетной политики для поддержки экономического роста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250825" y="5661025"/>
            <a:ext cx="8786813" cy="865188"/>
            <a:chOff x="158" y="1162"/>
            <a:chExt cx="5535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Митякинского сельского поселения Тарасовского района на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</a:t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плановый период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5072393"/>
              </p:ext>
            </p:extLst>
          </p:nvPr>
        </p:nvGraphicFramePr>
        <p:xfrm>
          <a:off x="595313" y="2349500"/>
          <a:ext cx="8001000" cy="4178619"/>
        </p:xfrm>
        <a:graphic>
          <a:graphicData uri="http://schemas.openxmlformats.org/drawingml/2006/table">
            <a:tbl>
              <a:tblPr/>
              <a:tblGrid>
                <a:gridCol w="4105275"/>
                <a:gridCol w="1322387"/>
                <a:gridCol w="1320800"/>
                <a:gridCol w="125253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7 044,7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6 020,5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5 983,7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2 406,2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2 424,6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2442,5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4 638,5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3 595,9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3 541,2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7 044,7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6 020,5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5 983,7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Адиинистрация</a:t>
            </a: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38569942"/>
              </p:ext>
            </p:extLst>
          </p:nvPr>
        </p:nvGraphicFramePr>
        <p:xfrm>
          <a:off x="4762" y="2206625"/>
          <a:ext cx="9109076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421063" y="35433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7 044,7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11 034,0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092700" y="3584575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6 020,5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0" name="Text Box 19"/>
          <p:cNvSpPr txBox="1">
            <a:spLocks noChangeArrowheads="1"/>
          </p:cNvSpPr>
          <p:nvPr/>
        </p:nvSpPr>
        <p:spPr bwMode="auto">
          <a:xfrm>
            <a:off x="6899275" y="3709988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5 983,7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Митякинского </a:t>
            </a:r>
            <a:r>
              <a:rPr lang="ru-RU" sz="2000" b="1" dirty="0">
                <a:solidFill>
                  <a:schemeClr val="bg1"/>
                </a:solidFill>
              </a:rPr>
              <a:t>сельского поселения </a:t>
            </a:r>
            <a:r>
              <a:rPr lang="ru-RU" sz="2000" b="1" dirty="0" smtClean="0">
                <a:solidFill>
                  <a:schemeClr val="bg1"/>
                </a:solidFill>
              </a:rPr>
              <a:t>Тарасовского </a:t>
            </a:r>
            <a:r>
              <a:rPr lang="ru-RU" sz="2000" b="1" dirty="0">
                <a:solidFill>
                  <a:schemeClr val="bg1"/>
                </a:solidFill>
              </a:rPr>
              <a:t>района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7220178"/>
              </p:ext>
            </p:extLst>
          </p:nvPr>
        </p:nvGraphicFramePr>
        <p:xfrm>
          <a:off x="590550" y="1247775"/>
          <a:ext cx="8051800" cy="52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0"/>
            <a:ext cx="25923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EEECE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05" y="692696"/>
            <a:ext cx="1918115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Митякинского сельского поселения Тарасовского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graphicFrame>
        <p:nvGraphicFramePr>
          <p:cNvPr id="3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427697"/>
              </p:ext>
            </p:extLst>
          </p:nvPr>
        </p:nvGraphicFramePr>
        <p:xfrm>
          <a:off x="230312" y="2278856"/>
          <a:ext cx="8075613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8856538" cy="129656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Митякинского сельского поселения Тарасовского района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2017-2020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813128"/>
              </p:ext>
            </p:extLst>
          </p:nvPr>
        </p:nvGraphicFramePr>
        <p:xfrm>
          <a:off x="233363" y="1196752"/>
          <a:ext cx="8875141" cy="565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BBE7-3FE5-446D-B230-C6839C65A4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pic>
        <p:nvPicPr>
          <p:cNvPr id="126989" name="Picture 13" descr="1584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5" y="5129213"/>
            <a:ext cx="1800199" cy="15401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Митякинского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97759"/>
              </p:ext>
            </p:extLst>
          </p:nvPr>
        </p:nvGraphicFramePr>
        <p:xfrm>
          <a:off x="827585" y="2636912"/>
          <a:ext cx="7056114" cy="3662046"/>
        </p:xfrm>
        <a:graphic>
          <a:graphicData uri="http://schemas.openxmlformats.org/drawingml/2006/table">
            <a:tbl>
              <a:tblPr/>
              <a:tblGrid>
                <a:gridCol w="3011144"/>
                <a:gridCol w="1159290"/>
                <a:gridCol w="921745"/>
                <a:gridCol w="925090"/>
                <a:gridCol w="1038845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Митякинского сельского поселения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5 654,3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5 515,7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4 723,2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4 686,4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2 816,1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«Иные межбюджетные трансферты»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10 828,8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7 044,7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6 020,5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5 983,7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703</Words>
  <Application>Microsoft Office PowerPoint</Application>
  <PresentationFormat>Экран (4:3)</PresentationFormat>
  <Paragraphs>238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1_Городская</vt:lpstr>
      <vt:lpstr>4_Городская</vt:lpstr>
      <vt:lpstr>5_Городская</vt:lpstr>
      <vt:lpstr>9_Городская</vt:lpstr>
      <vt:lpstr>13_Городская</vt:lpstr>
      <vt:lpstr>Трек</vt:lpstr>
      <vt:lpstr>Презентация PowerPoint</vt:lpstr>
      <vt:lpstr>Презентация PowerPoint</vt:lpstr>
      <vt:lpstr>Презентация PowerPoint</vt:lpstr>
      <vt:lpstr>Основные параметры решения  «О бюджете Митякинского сельского поселения Тарасовского района на 2018 год  и плановый период 2019 и 2020 годов»</vt:lpstr>
      <vt:lpstr>Презентация PowerPoint</vt:lpstr>
      <vt:lpstr>Презентация PowerPoint</vt:lpstr>
      <vt:lpstr>Безвозмездные поступления в бюджет Митякинского сельского поселения Тарасовского района</vt:lpstr>
      <vt:lpstr>Динамика расходов бюджета Митякинского сельского поселения Тарасовского района  в 2017-2020 годах</vt:lpstr>
      <vt:lpstr>                  Расходы бюджета Митякинского сельского поселения                             по разделам в 2017 – 2020 годах, тыс.рублей</vt:lpstr>
      <vt:lpstr>                  Расходы бюджета Митякинского сельского поселения                   в рамках программ в 2018 – 2020 годах, тыс.рублей</vt:lpstr>
      <vt:lpstr>Реализация указов Президента Российской Федерации</vt:lpstr>
      <vt:lpstr>Презентация PowerPoint</vt:lpstr>
      <vt:lpstr>Презентация PowerPoint</vt:lpstr>
      <vt:lpstr>Динамика расходов бюджета  Митякинского сельского поселения Тарасовского района  на культуру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W7</cp:lastModifiedBy>
  <cp:revision>296</cp:revision>
  <cp:lastPrinted>2013-11-15T06:31:56Z</cp:lastPrinted>
  <dcterms:created xsi:type="dcterms:W3CDTF">2013-05-13T09:45:35Z</dcterms:created>
  <dcterms:modified xsi:type="dcterms:W3CDTF">2017-12-18T12:09:30Z</dcterms:modified>
</cp:coreProperties>
</file>