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2" r:id="rId2"/>
    <p:sldMasterId id="2147483725" r:id="rId3"/>
    <p:sldMasterId id="2147483777" r:id="rId4"/>
    <p:sldMasterId id="2147483829" r:id="rId5"/>
    <p:sldMasterId id="2147483867" r:id="rId6"/>
  </p:sldMasterIdLst>
  <p:notesMasterIdLst>
    <p:notesMasterId r:id="rId22"/>
  </p:notesMasterIdLst>
  <p:sldIdLst>
    <p:sldId id="280" r:id="rId7"/>
    <p:sldId id="284" r:id="rId8"/>
    <p:sldId id="289" r:id="rId9"/>
    <p:sldId id="257" r:id="rId10"/>
    <p:sldId id="258" r:id="rId11"/>
    <p:sldId id="274" r:id="rId12"/>
    <p:sldId id="260" r:id="rId13"/>
    <p:sldId id="270" r:id="rId14"/>
    <p:sldId id="273" r:id="rId15"/>
    <p:sldId id="292" r:id="rId16"/>
    <p:sldId id="288" r:id="rId17"/>
    <p:sldId id="283" r:id="rId18"/>
    <p:sldId id="286" r:id="rId19"/>
    <p:sldId id="261" r:id="rId20"/>
    <p:sldId id="293" r:id="rId21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976" autoAdjust="0"/>
    <p:restoredTop sz="94676" autoAdjust="0"/>
  </p:normalViewPr>
  <p:slideViewPr>
    <p:cSldViewPr>
      <p:cViewPr varScale="1">
        <p:scale>
          <a:sx n="112" d="100"/>
          <a:sy n="112" d="100"/>
        </p:scale>
        <p:origin x="12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74792876906504"/>
          <c:y val="0.10419409204957433"/>
          <c:w val="0.73277275467416203"/>
          <c:h val="0.67799845093718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Митякинского сельского поселения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#,##0.00">
                  <c:v>30630.6</c:v>
                </c:pt>
                <c:pt idx="1">
                  <c:v>18496.5</c:v>
                </c:pt>
                <c:pt idx="2">
                  <c:v>10273.9</c:v>
                </c:pt>
                <c:pt idx="3">
                  <c:v>9558.1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5-4B1D-B02E-B290572B7A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955-4B1D-B02E-B290572B7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425536"/>
        <c:axId val="167427072"/>
      </c:barChart>
      <c:catAx>
        <c:axId val="16742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7427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4270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74255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943573667711599"/>
          <c:y val="0.86804123711340209"/>
          <c:w val="0.63845350052246608"/>
          <c:h val="6.597938144329897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доходов бюджета Митякинского сельского поселения на 2021 г.</a:t>
            </a:r>
          </a:p>
        </c:rich>
      </c:tx>
      <c:layout>
        <c:manualLayout>
          <c:xMode val="edge"/>
          <c:yMode val="edge"/>
          <c:x val="0.18010643582801361"/>
          <c:y val="0"/>
        </c:manualLayout>
      </c:layout>
      <c:overlay val="0"/>
      <c:spPr>
        <a:noFill/>
        <a:ln w="24848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Митякинского сельского поселения 2019 г.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CD4-4517-A677-3795A1E4AF1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CD4-4517-A677-3795A1E4AF1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CD4-4517-A677-3795A1E4AF1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CD4-4517-A677-3795A1E4AF1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CD4-4517-A677-3795A1E4AF1B}"/>
              </c:ext>
            </c:extLst>
          </c:dPt>
          <c:cat>
            <c:strRef>
              <c:f>Лист1!$A$2:$A$6</c:f>
              <c:strCache>
                <c:ptCount val="5"/>
                <c:pt idx="0">
                  <c:v>налоги на совокупный доход 12,4%</c:v>
                </c:pt>
                <c:pt idx="1">
                  <c:v>НДФЛ 29,1 %</c:v>
                </c:pt>
                <c:pt idx="2">
                  <c:v>налоги на имущество 39,1 %</c:v>
                </c:pt>
                <c:pt idx="3">
                  <c:v>неналоговые 18,5%</c:v>
                </c:pt>
                <c:pt idx="4">
                  <c:v>государственная пошлина 0,5 %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492.7</c:v>
                </c:pt>
                <c:pt idx="1">
                  <c:v>1169.2</c:v>
                </c:pt>
                <c:pt idx="2">
                  <c:v>1553.5</c:v>
                </c:pt>
                <c:pt idx="3">
                  <c:v>734.5</c:v>
                </c:pt>
                <c:pt idx="4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D4-4517-A677-3795A1E4AF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налоги на совокупный доход 12,4%</c:v>
                </c:pt>
                <c:pt idx="1">
                  <c:v>НДФЛ 29,1 %</c:v>
                </c:pt>
                <c:pt idx="2">
                  <c:v>налоги на имущество 39,1 %</c:v>
                </c:pt>
                <c:pt idx="3">
                  <c:v>неналоговые 18,5%</c:v>
                </c:pt>
                <c:pt idx="4">
                  <c:v>государственная пошлина 0,5 %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12.414331787945978</c:v>
                </c:pt>
                <c:pt idx="1">
                  <c:v>29.459786333400523</c:v>
                </c:pt>
                <c:pt idx="2">
                  <c:v>39.142813948800644</c:v>
                </c:pt>
                <c:pt idx="3">
                  <c:v>18.506853456964318</c:v>
                </c:pt>
                <c:pt idx="4">
                  <c:v>0.47621447288853047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46-4E86-9292-ED8A554F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848">
          <a:noFill/>
        </a:ln>
      </c:spPr>
    </c:plotArea>
    <c:legend>
      <c:legendPos val="r"/>
      <c:layout>
        <c:manualLayout>
          <c:xMode val="edge"/>
          <c:yMode val="edge"/>
          <c:x val="0.61555776348145752"/>
          <c:y val="0.3168382315725301"/>
          <c:w val="0.32587148215305894"/>
          <c:h val="0.47964433242475302"/>
        </c:manualLayout>
      </c:layout>
      <c:overlay val="0"/>
      <c:txPr>
        <a:bodyPr/>
        <a:lstStyle/>
        <a:p>
          <a:pPr>
            <a:defRPr sz="137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19536519751775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C8-406F-B656-FF6240D9CA4C}"/>
                </c:ext>
              </c:extLst>
            </c:dLbl>
            <c:dLbl>
              <c:idx val="1"/>
              <c:layout>
                <c:manualLayout>
                  <c:x val="3.4643968130525289E-2"/>
                  <c:y val="-4.11160058737151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7 990,8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66561064776134"/>
                      <c:h val="7.54422411792343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C8-406F-B656-FF6240D9CA4C}"/>
                </c:ext>
              </c:extLst>
            </c:dLbl>
            <c:dLbl>
              <c:idx val="2"/>
              <c:layout>
                <c:manualLayout>
                  <c:x val="2.3620887361721712E-2"/>
                  <c:y val="-3.817914831130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C8-406F-B656-FF6240D9CA4C}"/>
                </c:ext>
              </c:extLst>
            </c:dLbl>
            <c:dLbl>
              <c:idx val="3"/>
              <c:layout>
                <c:manualLayout>
                  <c:x val="2.3620887361721712E-2"/>
                  <c:y val="-2.349486049926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C8-406F-B656-FF6240D9CA4C}"/>
                </c:ext>
              </c:extLst>
            </c:dLbl>
            <c:numFmt formatCode="#,##0.0" sourceLinked="0"/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001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7435.7</c:v>
                </c:pt>
                <c:pt idx="1">
                  <c:v>7416.6</c:v>
                </c:pt>
                <c:pt idx="2">
                  <c:v>5933.3</c:v>
                </c:pt>
                <c:pt idx="3">
                  <c:v>5340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C8-406F-B656-FF6240D9C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167277696"/>
        <c:axId val="167279232"/>
        <c:axId val="0"/>
      </c:bar3DChart>
      <c:catAx>
        <c:axId val="16727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1" b="1">
                <a:latin typeface="+mj-lt"/>
              </a:defRPr>
            </a:pPr>
            <a:endParaRPr lang="ru-RU"/>
          </a:p>
        </c:txPr>
        <c:crossAx val="167279232"/>
        <c:crosses val="autoZero"/>
        <c:auto val="1"/>
        <c:lblAlgn val="ctr"/>
        <c:lblOffset val="100"/>
        <c:noMultiLvlLbl val="0"/>
      </c:catAx>
      <c:valAx>
        <c:axId val="16727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6727769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5.3066037735849059E-2"/>
          <c:y val="0.92241379310344829"/>
          <c:w val="0.89976415094339623"/>
          <c:h val="7.3275862068965511E-2"/>
        </c:manualLayout>
      </c:layout>
      <c:overlay val="0"/>
      <c:txPr>
        <a:bodyPr/>
        <a:lstStyle/>
        <a:p>
          <a:pPr>
            <a:defRPr sz="170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98184601924773E-2"/>
          <c:y val="0.18922616196568379"/>
          <c:w val="0.94860181539808752"/>
          <c:h val="0.722453971252456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9503-4214-A196-6B42BC74E6F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503-4214-A196-6B42BC74E6F4}"/>
              </c:ext>
            </c:extLst>
          </c:dPt>
          <c:dLbls>
            <c:dLbl>
              <c:idx val="0"/>
              <c:layout>
                <c:manualLayout>
                  <c:x val="1.3322725284339525E-2"/>
                  <c:y val="-1.6757717794158741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31 711,9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03-4214-A196-6B42BC74E6F4}"/>
                </c:ext>
              </c:extLst>
            </c:dLbl>
            <c:dLbl>
              <c:idx val="1"/>
              <c:layout>
                <c:manualLayout>
                  <c:x val="2.5893690904929482E-2"/>
                  <c:y val="-1.563523907409315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18 496,5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53764148648457"/>
                      <c:h val="5.1086650879195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503-4214-A196-6B42BC74E6F4}"/>
                </c:ext>
              </c:extLst>
            </c:dLbl>
            <c:dLbl>
              <c:idx val="2"/>
              <c:layout>
                <c:manualLayout>
                  <c:x val="2.0709530135915588E-2"/>
                  <c:y val="-3.5162147960975408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10</a:t>
                    </a:r>
                    <a:r>
                      <a:rPr lang="en-US" baseline="0" dirty="0"/>
                      <a:t> 273,9</a:t>
                    </a:r>
                    <a:endParaRPr lang="en-US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03-4214-A196-6B42BC74E6F4}"/>
                </c:ext>
              </c:extLst>
            </c:dLbl>
            <c:dLbl>
              <c:idx val="3"/>
              <c:layout>
                <c:manualLayout>
                  <c:x val="3.3754055287685006E-2"/>
                  <c:y val="-3.3216432520400498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9 815,7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03-4214-A196-6B42BC74E6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31711.9</c:v>
                </c:pt>
                <c:pt idx="1">
                  <c:v>18496.5</c:v>
                </c:pt>
                <c:pt idx="2">
                  <c:v>10273.9</c:v>
                </c:pt>
                <c:pt idx="3">
                  <c:v>9815.7000000000007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03-4214-A196-6B42BC74E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406400"/>
        <c:axId val="167355520"/>
        <c:axId val="0"/>
      </c:bar3DChart>
      <c:catAx>
        <c:axId val="16840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355520"/>
        <c:crosses val="autoZero"/>
        <c:auto val="1"/>
        <c:lblAlgn val="ctr"/>
        <c:lblOffset val="100"/>
        <c:noMultiLvlLbl val="0"/>
      </c:catAx>
      <c:valAx>
        <c:axId val="167355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4.1283330738704486E-2"/>
              <c:y val="0.39478264141713471"/>
            </c:manualLayout>
          </c:layout>
          <c:overlay val="0"/>
          <c:spPr>
            <a:noFill/>
            <a:ln w="25401">
              <a:noFill/>
            </a:ln>
          </c:spPr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840640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68389437253847"/>
          <c:y val="2.7218745018017611E-2"/>
          <c:w val="0.5665434135048640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072707343807084E-3"/>
                  <c:y val="4.60652551388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53-4E83-B7CB-6AD07B4E593C}"/>
                </c:ext>
              </c:extLst>
            </c:dLbl>
            <c:dLbl>
              <c:idx val="1"/>
              <c:layout>
                <c:manualLayout>
                  <c:x val="-1.4614541468761417E-3"/>
                  <c:y val="5.26460058729314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11 623,7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53-4E83-B7CB-6AD07B4E593C}"/>
                </c:ext>
              </c:extLst>
            </c:dLbl>
            <c:dLbl>
              <c:idx val="2"/>
              <c:layout>
                <c:manualLayout>
                  <c:x val="5.3586033021699057E-17"/>
                  <c:y val="3.29037536705821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3 548,4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53-4E83-B7CB-6AD07B4E593C}"/>
                </c:ext>
              </c:extLst>
            </c:dLbl>
            <c:dLbl>
              <c:idx val="3"/>
              <c:layout>
                <c:manualLayout>
                  <c:x val="4.3843624406284254E-3"/>
                  <c:y val="4.16780879827373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2 627,8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53-4E83-B7CB-6AD07B4E593C}"/>
                </c:ext>
              </c:extLst>
            </c:dLbl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672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(муниципальные программы)</c:v>
                </c:pt>
                <c:pt idx="1">
                  <c:v>2022 год (муниципальные программы)</c:v>
                </c:pt>
                <c:pt idx="2">
                  <c:v>2023 год (муниципальные программы)</c:v>
                </c:pt>
                <c:pt idx="3">
                  <c:v>2024 год (муниципальные программы)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24072.799999999999</c:v>
                </c:pt>
                <c:pt idx="1">
                  <c:v>11623.7</c:v>
                </c:pt>
                <c:pt idx="2">
                  <c:v>3548.4</c:v>
                </c:pt>
                <c:pt idx="3">
                  <c:v>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53-4E83-B7CB-6AD07B4E59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5792640"/>
        <c:axId val="246264576"/>
        <c:axId val="0"/>
      </c:bar3DChart>
      <c:catAx>
        <c:axId val="23579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22"/>
            </a:pPr>
            <a:endParaRPr lang="ru-RU"/>
          </a:p>
        </c:txPr>
        <c:crossAx val="246264576"/>
        <c:crosses val="autoZero"/>
        <c:auto val="1"/>
        <c:lblAlgn val="ctr"/>
        <c:lblOffset val="100"/>
        <c:noMultiLvlLbl val="0"/>
      </c:catAx>
      <c:valAx>
        <c:axId val="246264576"/>
        <c:scaling>
          <c:orientation val="minMax"/>
          <c:max val="40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5792640"/>
        <c:crosses val="autoZero"/>
        <c:crossBetween val="between"/>
        <c:majorUnit val="5000"/>
      </c:valAx>
      <c:spPr>
        <a:noFill/>
        <a:ln w="25791">
          <a:noFill/>
        </a:ln>
      </c:spPr>
    </c:plotArea>
    <c:legend>
      <c:legendPos val="r"/>
      <c:layout>
        <c:manualLayout>
          <c:xMode val="edge"/>
          <c:yMode val="edge"/>
          <c:x val="0.71968854282536154"/>
          <c:y val="7.178631051752922E-2"/>
          <c:w val="0.27030033370411566"/>
          <c:h val="0.1485809682804674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8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904E-2"/>
          <c:y val="3.7463027457496897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31778339028375E-2"/>
                  <c:y val="-0.3960488400035174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4489,1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09-4F0F-9AB0-9ACAEB694050}"/>
                </c:ext>
              </c:extLst>
            </c:dLbl>
            <c:dLbl>
              <c:idx val="1"/>
              <c:layout>
                <c:manualLayout>
                  <c:x val="4.3363294210865093E-2"/>
                  <c:y val="-0.3813865427946588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dirty="0"/>
                      <a:t>9172,7</a:t>
                    </a:r>
                  </a:p>
                </c:rich>
              </c:tx>
              <c:numFmt formatCode="#,##0.0" sourceLinked="0"/>
              <c:spPr>
                <a:noFill/>
                <a:ln w="2543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09-4F0F-9AB0-9ACAEB694050}"/>
                </c:ext>
              </c:extLst>
            </c:dLbl>
            <c:dLbl>
              <c:idx val="2"/>
              <c:layout>
                <c:manualLayout>
                  <c:x val="1.2723963749814292E-2"/>
                  <c:y val="-0.3477921378924525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3548,4</a:t>
                    </a:r>
                  </a:p>
                </c:rich>
              </c:tx>
              <c:numFmt formatCode="#,##0.0" sourceLinked="0"/>
              <c:spPr>
                <a:noFill/>
                <a:ln w="2543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09-4F0F-9AB0-9ACAEB694050}"/>
                </c:ext>
              </c:extLst>
            </c:dLbl>
            <c:dLbl>
              <c:idx val="3"/>
              <c:layout>
                <c:manualLayout>
                  <c:x val="4.310008418758976E-2"/>
                  <c:y val="-0.2725502335194153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3147,5</a:t>
                    </a:r>
                  </a:p>
                </c:rich>
              </c:tx>
              <c:numFmt formatCode="#,##0.0" sourceLinked="0"/>
              <c:spPr>
                <a:noFill/>
                <a:ln w="2543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50641311345517"/>
                      <c:h val="5.64012689456959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B09-4F0F-9AB0-9ACAEB694050}"/>
                </c:ext>
              </c:extLst>
            </c:dLbl>
            <c:numFmt formatCode="#,##0.0" sourceLinked="0"/>
            <c:spPr>
              <a:noFill/>
              <a:ln w="25432">
                <a:noFill/>
              </a:ln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4526.8999999999996</c:v>
                </c:pt>
                <c:pt idx="1">
                  <c:v>9172.7000000000007</c:v>
                </c:pt>
                <c:pt idx="2">
                  <c:v>3548.4</c:v>
                </c:pt>
                <c:pt idx="3">
                  <c:v>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09-4F0F-9AB0-9ACAEB694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506048"/>
        <c:axId val="225507584"/>
        <c:axId val="0"/>
      </c:bar3DChart>
      <c:catAx>
        <c:axId val="22550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507584"/>
        <c:crosses val="autoZero"/>
        <c:auto val="1"/>
        <c:lblAlgn val="ctr"/>
        <c:lblOffset val="100"/>
        <c:noMultiLvlLbl val="0"/>
      </c:catAx>
      <c:valAx>
        <c:axId val="225507584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506048"/>
        <c:crosses val="autoZero"/>
        <c:crossBetween val="between"/>
      </c:valAx>
      <c:spPr>
        <a:noFill/>
        <a:ln w="254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2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38BCE-A4AC-488E-933C-001F195F8A27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67C58967-F23F-4972-97B4-9C6208E5117B}">
      <dgm:prSet phldrT="[Текст]" custT="1"/>
      <dgm:spPr/>
      <dgm:t>
        <a:bodyPr/>
        <a:lstStyle/>
        <a:p>
          <a:r>
            <a:rPr lang="ru-RU" sz="1600" b="1" dirty="0"/>
            <a:t>Работники учреждений культуры</a:t>
          </a:r>
        </a:p>
      </dgm:t>
    </dgm:pt>
    <dgm:pt modelId="{E272DAEC-3CF3-48AF-BFE1-9AAB5A1D0BBF}" type="parTrans" cxnId="{18B593ED-FA2B-4D48-A2B2-1DCDE55200C4}">
      <dgm:prSet/>
      <dgm:spPr/>
      <dgm:t>
        <a:bodyPr/>
        <a:lstStyle/>
        <a:p>
          <a:endParaRPr lang="ru-RU"/>
        </a:p>
      </dgm:t>
    </dgm:pt>
    <dgm:pt modelId="{E3AFEA8D-0D39-40AA-870B-A9C6AEFCA97E}" type="sibTrans" cxnId="{18B593ED-FA2B-4D48-A2B2-1DCDE55200C4}">
      <dgm:prSet/>
      <dgm:spPr/>
      <dgm:t>
        <a:bodyPr/>
        <a:lstStyle/>
        <a:p>
          <a:endParaRPr lang="ru-RU"/>
        </a:p>
      </dgm:t>
    </dgm:pt>
    <dgm:pt modelId="{06DC4E0B-84B4-4921-8CD0-A46E6EF08EBE}" type="pres">
      <dgm:prSet presAssocID="{FCD38BCE-A4AC-488E-933C-001F195F8A27}" presName="linearFlow" presStyleCnt="0">
        <dgm:presLayoutVars>
          <dgm:dir/>
          <dgm:resizeHandles val="exact"/>
        </dgm:presLayoutVars>
      </dgm:prSet>
      <dgm:spPr/>
    </dgm:pt>
    <dgm:pt modelId="{52A48484-7B4E-4F13-A8C0-F89760312B3E}" type="pres">
      <dgm:prSet presAssocID="{67C58967-F23F-4972-97B4-9C6208E5117B}" presName="composite" presStyleCnt="0"/>
      <dgm:spPr/>
    </dgm:pt>
    <dgm:pt modelId="{FD6EA99A-9C4C-49E8-9EC6-C2CB263A9E55}" type="pres">
      <dgm:prSet presAssocID="{67C58967-F23F-4972-97B4-9C6208E5117B}" presName="imgShp" presStyleLbl="fgImgPlace1" presStyleIdx="0" presStyleCnt="1" custScaleX="232613" custScaleY="175724" custLinFactNeighborX="52162" custLinFactNeighborY="635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C2D314-791F-461F-BC72-FFCCE2554BC3}" type="pres">
      <dgm:prSet presAssocID="{67C58967-F23F-4972-97B4-9C6208E5117B}" presName="txShp" presStyleLbl="node1" presStyleIdx="0" presStyleCnt="1" custLinFactNeighborX="-16683" custLinFactNeighborY="-72854">
        <dgm:presLayoutVars>
          <dgm:bulletEnabled val="1"/>
        </dgm:presLayoutVars>
      </dgm:prSet>
      <dgm:spPr/>
    </dgm:pt>
  </dgm:ptLst>
  <dgm:cxnLst>
    <dgm:cxn modelId="{29E61BA2-F45F-4280-A6B9-073F5C32AC1E}" type="presOf" srcId="{FCD38BCE-A4AC-488E-933C-001F195F8A27}" destId="{06DC4E0B-84B4-4921-8CD0-A46E6EF08EBE}" srcOrd="0" destOrd="0" presId="urn:microsoft.com/office/officeart/2005/8/layout/vList3#2"/>
    <dgm:cxn modelId="{18B593ED-FA2B-4D48-A2B2-1DCDE55200C4}" srcId="{FCD38BCE-A4AC-488E-933C-001F195F8A27}" destId="{67C58967-F23F-4972-97B4-9C6208E5117B}" srcOrd="0" destOrd="0" parTransId="{E272DAEC-3CF3-48AF-BFE1-9AAB5A1D0BBF}" sibTransId="{E3AFEA8D-0D39-40AA-870B-A9C6AEFCA97E}"/>
    <dgm:cxn modelId="{17ACF0F9-53E9-4AC8-99F6-6B34ADA92BC8}" type="presOf" srcId="{67C58967-F23F-4972-97B4-9C6208E5117B}" destId="{C7C2D314-791F-461F-BC72-FFCCE2554BC3}" srcOrd="0" destOrd="0" presId="urn:microsoft.com/office/officeart/2005/8/layout/vList3#2"/>
    <dgm:cxn modelId="{2F6B6B63-3E99-4BA8-A9E9-6C7B7EEC5CE0}" type="presParOf" srcId="{06DC4E0B-84B4-4921-8CD0-A46E6EF08EBE}" destId="{52A48484-7B4E-4F13-A8C0-F89760312B3E}" srcOrd="0" destOrd="0" presId="urn:microsoft.com/office/officeart/2005/8/layout/vList3#2"/>
    <dgm:cxn modelId="{F0061D26-8779-49E2-9547-E365D092B530}" type="presParOf" srcId="{52A48484-7B4E-4F13-A8C0-F89760312B3E}" destId="{FD6EA99A-9C4C-49E8-9EC6-C2CB263A9E55}" srcOrd="0" destOrd="0" presId="urn:microsoft.com/office/officeart/2005/8/layout/vList3#2"/>
    <dgm:cxn modelId="{61C07DC2-BEF8-4998-9C69-964943840DD2}" type="presParOf" srcId="{52A48484-7B4E-4F13-A8C0-F89760312B3E}" destId="{C7C2D314-791F-461F-BC72-FFCCE2554B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3" csCatId="accent1" phldr="1"/>
      <dgm:spPr/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</dgm:ptLst>
  <dgm:cxnLst>
    <dgm:cxn modelId="{AFE2CB65-C506-43C6-B125-DAFFE7ECA654}" type="presOf" srcId="{F20969C9-C3E1-4E5F-B5D8-752EAFFA66CD}" destId="{28F594BB-3164-44E1-AACE-1F506AC614F2}" srcOrd="0" destOrd="0" presId="urn:microsoft.com/office/officeart/2005/8/layout/hProcess9"/>
    <dgm:cxn modelId="{B6EC30F6-8908-42A7-8BB6-B8F88BBA5860}" type="presParOf" srcId="{28F594BB-3164-44E1-AACE-1F506AC614F2}" destId="{DC46DE17-854A-4EA1-BCDE-CE0DA248B7B5}" srcOrd="0" destOrd="0" presId="urn:microsoft.com/office/officeart/2005/8/layout/hProcess9"/>
    <dgm:cxn modelId="{906E7A04-2532-4756-8168-DC8DBAE5173C}" type="presParOf" srcId="{28F594BB-3164-44E1-AACE-1F506AC614F2}" destId="{6C35CDDF-6274-413D-999B-411D15E51F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D314-791F-461F-BC72-FFCCE2554BC3}">
      <dsp:nvSpPr>
        <dsp:cNvPr id="0" name=""/>
        <dsp:cNvSpPr/>
      </dsp:nvSpPr>
      <dsp:spPr>
        <a:xfrm rot="10800000">
          <a:off x="1021823" y="369208"/>
          <a:ext cx="2705268" cy="13614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37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Работники учреждений культуры</a:t>
          </a:r>
        </a:p>
      </dsp:txBody>
      <dsp:txXfrm rot="10800000">
        <a:off x="1362191" y="369208"/>
        <a:ext cx="2364900" cy="1361473"/>
      </dsp:txXfrm>
    </dsp:sp>
    <dsp:sp modelId="{FD6EA99A-9C4C-49E8-9EC6-C2CB263A9E55}">
      <dsp:nvSpPr>
        <dsp:cNvPr id="0" name=""/>
        <dsp:cNvSpPr/>
      </dsp:nvSpPr>
      <dsp:spPr>
        <a:xfrm>
          <a:off x="599832" y="1691230"/>
          <a:ext cx="3166964" cy="23924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DE17-854A-4EA1-BCDE-CE0DA248B7B5}">
      <dsp:nvSpPr>
        <dsp:cNvPr id="0" name=""/>
        <dsp:cNvSpPr/>
      </dsp:nvSpPr>
      <dsp:spPr>
        <a:xfrm>
          <a:off x="374416" y="0"/>
          <a:ext cx="4243383" cy="16742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0.55437</cdr:x>
      <cdr:y>0.13398</cdr:y>
    </cdr:from>
    <cdr:to>
      <cdr:x>0.67275</cdr:x>
      <cdr:y>0.20185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387B1-A8BE-42A5-8287-6ED88BA419A0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2EF599-AAFE-40CE-9669-B8E3AB41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11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3AF78-15B8-4BE7-9D74-5245EF954F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84A0-9B69-4310-89C1-F77A29188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AD7274-DA7D-4F2D-823A-D9F7300E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B61E5-FB84-486F-BE60-E96686F83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7EEE5-F83F-4A90-AA1F-A3B4993EA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C789F99-996D-4E86-B08C-46BA3983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DC6A67-2C6D-4E3A-940F-880125135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59096-4058-487F-8F1E-216CDB39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2D029-9C66-4E4B-9D14-1ABCA1B94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AAAE2-5C6A-421A-9060-FE4C2DD94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DAB27-F886-4F73-9238-5E7F40E06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54FBD-4706-4E90-9CE7-41A1C7F4D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87F21-15DC-4172-844F-445463CA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CC3920-C377-46E6-915C-882F0E064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E4E195-84CD-4E72-94CA-587033483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A1D1F4-CFEB-4F1F-94E4-25E573925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C1D157-4792-465A-8082-58A3BE5EE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F6E64-A04C-4C4B-BDAD-2AEBF5121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EE1DCB-ECCE-4F57-8788-F58A628BE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82873-A415-4A61-9233-B0C792880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E8665-BEF5-4515-BCA6-928EE03AE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4D8B44-3FB5-4C07-BAE9-A317B8F0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EAB66-046F-4912-A760-87B2EAEF4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D0FA9-2D3B-43DD-AFF3-084AC6EA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86911-6C90-4F9B-B9A2-C56C1ABB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69A65D-28F7-4ACC-8AD1-DA412AB79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C77B0-47C7-41D8-BB90-3F6A33875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78201-13E0-444A-9FDD-E7B1796B6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39A2-143F-4D41-BEBB-949BC9AC8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2F5915-C2BA-44EC-9EDF-AF2273BF4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42856-0102-4A18-B5BC-08E3A8388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77AD6362-61C9-4154-9921-FCA0E0950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66005F-D0DB-47D3-869A-BA2A59A9D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AC36A6-3AA8-4663-B452-8252FDBC18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62FA75-5A94-4E6E-8DD0-F15B9ED7FC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C4D5B-ADFD-4D5C-B58B-F3CF41A05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3FBED0-434D-4DB0-9D2A-F9B423EFD0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918A97-F086-4229-9E70-87DB3B076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8A713F-4042-4493-8D73-AF3C1C7D5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68D6A4-05A5-49E6-8A8F-B581BBF3F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ABAB85-F4B9-41A1-A731-DE6DF7D6A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5EE99-550F-4845-8C28-2CF05D9E2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F1533D-C0BC-4F91-9569-3B56B39BB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6D4499-4D86-490F-BAFA-1138CB502F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6D60540-BA82-4EE2-BCA0-5000D9A7B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A9680-D81E-49E5-B96A-CBBCDDAB0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28BE0-0CD4-47AB-AB82-425B8669D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7ECC39-5000-4470-888D-97BF0677E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260ACB-AF93-43C0-B86C-A164D6BADE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41370-9B8F-4CA1-B931-3CA0A924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B60A7-F11A-42ED-90A7-11600011F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8B697-E623-4004-B0F8-D544A1AC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2CAA3-2389-4820-813E-FC4924679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733EB-A020-4DCB-B1E3-4DE6D983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381C1-F5AD-4E06-8AA2-310E91BAF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51F181-3B35-4B55-8338-1F6F7469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C5B81-353E-4DB7-9AD1-255916F0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48D23-7FA8-4A1A-BF8B-5432439FC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8FBC76-FF13-43FE-8DAB-693F66FCF1CA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2C153D5-1403-40FF-86A3-A5B5527A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53983C-DE3B-42F9-BD8D-A8DBDE59BA2A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C812FBE-C918-4899-B0EA-2878243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2BF08A-9781-4C67-B47E-7E30C45CAD6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0BB777C-0D2D-412C-B766-7530181E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F32DFB7-AD19-4BE0-A086-354C09C3A3AD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A5B9C2B-50A8-41FD-8463-DAAFAF66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8E7ABE4-C981-4CFC-A7E3-5D1379DB2C7C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D6E8953-D821-4146-A7D3-E85EE6B9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11EE780-5802-4E61-B737-89269A62EC44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4AB644-7D76-4D23-8B48-C4937F96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C27A0CD-2B3E-420B-B2DC-72902622C2CC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4BFEEF-DCEB-449F-974D-5CBCACA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E0F49B-89A8-400A-910B-127340810B8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C2B46C4-2FE1-4DCF-9281-2B3AC16E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F69AB67-8A33-4D6C-B6E7-060DB4C5FE80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1B83BF5-A8AC-48C1-A5D2-08A0C5AF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E0B97B1-E600-4EB8-B9F6-117AD7EF11CB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8B594BF-F432-4449-A987-000146E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1B6AA-B544-47F4-912F-A47547D6B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C73FC-EE95-418C-9FA6-B160BEBD9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8F8584-2BFA-4C0A-8855-1856F6ACA3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27.01.2022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88C3C4-CCCD-4C43-8A48-96CF2CB6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27.01.2022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EE0713-0BEC-449B-A409-ADF6DE6BB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27.01.2022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C07C96-27A8-4B7C-949F-961CE192C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2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32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27.01.2022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FF4B13-EF40-48E0-B78B-F146292849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27.01.2022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018DC-2CB1-44DA-8A5D-AC51EFD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1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8DD68-D14C-4D52-B1CB-6A6A8B1A2CBC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3FE6-F776-48D9-8EFC-0A73614A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143375"/>
            <a:ext cx="8713788" cy="23082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Проект бюджета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Митякинского сельского поселения Тарасовского района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2022 год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на плановый период 2023 и 2024 годов</a:t>
            </a:r>
          </a:p>
        </p:txBody>
      </p:sp>
      <p:pic>
        <p:nvPicPr>
          <p:cNvPr id="118786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052513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АДМИНИСТРАЦИЯ МИТЯКИНСКОГО СЕЛЬСКОГО ПОСЕЛЕНИЯ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Митякинского сельского поселения </a:t>
            </a:r>
            <a:b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2022 – 2024 годах,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539C-14AA-449F-B9D4-73D8D235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53186"/>
              </p:ext>
            </p:extLst>
          </p:nvPr>
        </p:nvGraphicFramePr>
        <p:xfrm>
          <a:off x="611560" y="2492896"/>
          <a:ext cx="7600950" cy="3879852"/>
        </p:xfrm>
        <a:graphic>
          <a:graphicData uri="http://schemas.openxmlformats.org/drawingml/2006/table">
            <a:tbl>
              <a:tblPr/>
              <a:tblGrid>
                <a:gridCol w="401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Митякинского сельского поселения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11 623,7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3 548,4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2 627,8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«Информационное общество»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«Муниципальная политика»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качествен­ными жилищно-комму­нальными услугами насе­ления  Митякинского сельского поселения 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9 172,7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3 548,4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2 627,8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систем транспортной инфраструктуры на территории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Митякинского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1 504,6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768585"/>
                  </a:ext>
                </a:extLst>
              </a:tr>
            </a:tbl>
          </a:graphicData>
        </a:graphic>
      </p:graphicFrame>
      <p:pic>
        <p:nvPicPr>
          <p:cNvPr id="129192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70563" y="1301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6255" y="452227"/>
            <a:ext cx="5612344" cy="1066800"/>
          </a:xfrm>
        </p:spPr>
        <p:txBody>
          <a:bodyPr lIns="45720" tIns="0" rIns="45720" bIns="0" anchor="b">
            <a:noAutofit/>
          </a:bodyPr>
          <a:lstStyle/>
          <a:p>
            <a:pPr eaLnBrk="1" hangingPunct="1">
              <a:defRPr/>
            </a:pP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указов Президента</a:t>
            </a:r>
            <a:b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Российской Федерации</a:t>
            </a:r>
            <a:endParaRPr lang="ru-RU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005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1A1F9-BE4C-4E3D-9578-05F08F4EAA48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01396916"/>
              </p:ext>
            </p:extLst>
          </p:nvPr>
        </p:nvGraphicFramePr>
        <p:xfrm>
          <a:off x="-15793" y="2204178"/>
          <a:ext cx="4068073" cy="40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858023" y="2203855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Заголовок 7"/>
          <p:cNvSpPr txBox="1">
            <a:spLocks/>
          </p:cNvSpPr>
          <p:nvPr/>
        </p:nvSpPr>
        <p:spPr>
          <a:xfrm>
            <a:off x="36513" y="1374775"/>
            <a:ext cx="3889375" cy="10668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заработной платы работников бюджетного сектора экономики</a:t>
            </a:r>
          </a:p>
        </p:txBody>
      </p:sp>
      <p:grpSp>
        <p:nvGrpSpPr>
          <p:cNvPr id="130056" name="Группа 19"/>
          <p:cNvGrpSpPr>
            <a:grpSpLocks/>
          </p:cNvGrpSpPr>
          <p:nvPr/>
        </p:nvGrpSpPr>
        <p:grpSpPr bwMode="auto">
          <a:xfrm>
            <a:off x="4025900" y="1971675"/>
            <a:ext cx="1266825" cy="606425"/>
            <a:chOff x="1336" y="502272"/>
            <a:chExt cx="1589158" cy="66969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7" name="Группа 22"/>
          <p:cNvGrpSpPr>
            <a:grpSpLocks/>
          </p:cNvGrpSpPr>
          <p:nvPr/>
        </p:nvGrpSpPr>
        <p:grpSpPr bwMode="auto">
          <a:xfrm>
            <a:off x="5648325" y="1971675"/>
            <a:ext cx="1266825" cy="606425"/>
            <a:chOff x="1336" y="502272"/>
            <a:chExt cx="1589158" cy="6696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8" name="Группа 26"/>
          <p:cNvGrpSpPr>
            <a:grpSpLocks/>
          </p:cNvGrpSpPr>
          <p:nvPr/>
        </p:nvGrpSpPr>
        <p:grpSpPr bwMode="auto">
          <a:xfrm>
            <a:off x="7329488" y="1974850"/>
            <a:ext cx="1266825" cy="604838"/>
            <a:chOff x="1336" y="502272"/>
            <a:chExt cx="1589158" cy="66969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3199" y="535669"/>
              <a:ext cx="1525432" cy="602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0200" y="1268413"/>
            <a:ext cx="1103313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2022 год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24525" y="1268413"/>
            <a:ext cx="1108075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2023год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80288" y="1268413"/>
            <a:ext cx="1103312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2024 год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95925" y="1268413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92963" y="1266825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851275" y="3357563"/>
            <a:ext cx="1203325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33 056,5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5698791" y="3371789"/>
            <a:ext cx="1201737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35 238,3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7349565" y="3357563"/>
            <a:ext cx="1130300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37 564,0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107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47519-68D9-47C4-939D-136E4F1C6F4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31077" name="AutoShape 8"/>
          <p:cNvSpPr>
            <a:spLocks noChangeArrowheads="1"/>
          </p:cNvSpPr>
          <p:nvPr/>
        </p:nvSpPr>
        <p:spPr bwMode="auto">
          <a:xfrm>
            <a:off x="971600" y="2780950"/>
            <a:ext cx="3507641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Обеспечение качествен-</a:t>
            </a:r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жилищно-</a:t>
            </a:r>
            <a:r>
              <a:rPr lang="ru-RU" sz="1200" b="1" dirty="0" err="1"/>
              <a:t>коммуналь</a:t>
            </a:r>
            <a:endParaRPr lang="ru-RU" sz="1200" b="1" dirty="0"/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 услугами населения</a:t>
            </a:r>
          </a:p>
          <a:p>
            <a:pPr algn="ctr"/>
            <a:r>
              <a:rPr lang="ru-RU" sz="1200" b="1" dirty="0"/>
              <a:t> Митякинского сельского</a:t>
            </a:r>
          </a:p>
          <a:p>
            <a:pPr algn="ctr"/>
            <a:r>
              <a:rPr lang="ru-RU" sz="1200" b="1" dirty="0"/>
              <a:t> поселения</a:t>
            </a:r>
            <a:r>
              <a:rPr lang="ru-RU" b="1" dirty="0"/>
              <a:t> </a:t>
            </a:r>
            <a:r>
              <a:rPr lang="ru-RU" sz="1200" b="1" dirty="0"/>
              <a:t>4,1</a:t>
            </a:r>
          </a:p>
        </p:txBody>
      </p:sp>
      <p:sp>
        <p:nvSpPr>
          <p:cNvPr id="131081" name="AutoShape 12"/>
          <p:cNvSpPr>
            <a:spLocks noChangeArrowheads="1"/>
          </p:cNvSpPr>
          <p:nvPr/>
        </p:nvSpPr>
        <p:spPr bwMode="auto">
          <a:xfrm>
            <a:off x="5364088" y="2852936"/>
            <a:ext cx="2376487" cy="1142011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Муниципальная политика</a:t>
            </a:r>
          </a:p>
          <a:p>
            <a:pPr algn="ctr"/>
            <a:r>
              <a:rPr lang="ru-RU" sz="1200" b="1" dirty="0"/>
              <a:t>0,8% </a:t>
            </a:r>
          </a:p>
        </p:txBody>
      </p:sp>
      <p:sp>
        <p:nvSpPr>
          <p:cNvPr id="131082" name="AutoShape 13"/>
          <p:cNvSpPr>
            <a:spLocks noChangeArrowheads="1"/>
          </p:cNvSpPr>
          <p:nvPr/>
        </p:nvSpPr>
        <p:spPr bwMode="auto">
          <a:xfrm>
            <a:off x="5076056" y="4869160"/>
            <a:ext cx="2383825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Информационное общество</a:t>
            </a:r>
            <a:endParaRPr lang="ru-RU" b="1" dirty="0"/>
          </a:p>
          <a:p>
            <a:pPr algn="ctr"/>
            <a:r>
              <a:rPr lang="ru-RU" sz="1200" b="1" dirty="0"/>
              <a:t>3,2%</a:t>
            </a:r>
          </a:p>
        </p:txBody>
      </p:sp>
      <p:sp>
        <p:nvSpPr>
          <p:cNvPr id="131083" name="AutoShape 14"/>
          <p:cNvSpPr>
            <a:spLocks noChangeArrowheads="1"/>
          </p:cNvSpPr>
          <p:nvPr/>
        </p:nvSpPr>
        <p:spPr bwMode="auto">
          <a:xfrm>
            <a:off x="1475656" y="5256915"/>
            <a:ext cx="2016125" cy="11858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Развитие культуры</a:t>
            </a:r>
          </a:p>
          <a:p>
            <a:pPr algn="ctr"/>
            <a:r>
              <a:rPr lang="ru-RU" sz="1200" b="1" dirty="0"/>
              <a:t> </a:t>
            </a:r>
          </a:p>
          <a:p>
            <a:pPr algn="ctr"/>
            <a:r>
              <a:rPr lang="ru-RU" sz="1200" b="1" dirty="0"/>
              <a:t>78,9%</a:t>
            </a:r>
            <a:r>
              <a:rPr lang="ru-RU" b="1" dirty="0"/>
              <a:t> </a:t>
            </a:r>
          </a:p>
        </p:txBody>
      </p:sp>
      <p:sp>
        <p:nvSpPr>
          <p:cNvPr id="131085" name="AutoShape 16"/>
          <p:cNvSpPr>
            <a:spLocks noChangeArrowheads="1"/>
          </p:cNvSpPr>
          <p:nvPr/>
        </p:nvSpPr>
        <p:spPr bwMode="auto">
          <a:xfrm>
            <a:off x="250825" y="333375"/>
            <a:ext cx="8497888" cy="15113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Доля муниципальных программ в общем объеме расходов,</a:t>
            </a:r>
          </a:p>
          <a:p>
            <a:pPr algn="ctr"/>
            <a:r>
              <a:rPr lang="ru-RU" b="1" dirty="0"/>
              <a:t>запланированных на реализацию муниципальных программ</a:t>
            </a:r>
          </a:p>
          <a:p>
            <a:pPr algn="ctr"/>
            <a:r>
              <a:rPr lang="ru-RU" b="1" dirty="0"/>
              <a:t>Митякинского сельского поселения в 2022 году</a:t>
            </a:r>
          </a:p>
        </p:txBody>
      </p:sp>
      <p:sp>
        <p:nvSpPr>
          <p:cNvPr id="2" name="Стрелка вниз 1"/>
          <p:cNvSpPr/>
          <p:nvPr/>
        </p:nvSpPr>
        <p:spPr>
          <a:xfrm rot="1358197">
            <a:off x="2915816" y="1700808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623523">
            <a:off x="6524533" y="1757955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358197">
            <a:off x="4395298" y="1705823"/>
            <a:ext cx="576064" cy="4194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674595">
            <a:off x="7776994" y="1629682"/>
            <a:ext cx="576064" cy="4115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293096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людей на водных объектах  0,1%</a:t>
            </a:r>
          </a:p>
        </p:txBody>
      </p:sp>
      <p:sp>
        <p:nvSpPr>
          <p:cNvPr id="14" name="Стрелка вниз 13"/>
          <p:cNvSpPr/>
          <p:nvPr/>
        </p:nvSpPr>
        <p:spPr>
          <a:xfrm rot="1358197">
            <a:off x="3635897" y="3299136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3AFDE0-0347-43C4-9477-5866BF112DC6}"/>
              </a:ext>
            </a:extLst>
          </p:cNvPr>
          <p:cNvSpPr/>
          <p:nvPr/>
        </p:nvSpPr>
        <p:spPr>
          <a:xfrm>
            <a:off x="4102426" y="5709597"/>
            <a:ext cx="35659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систем транспортной инфраструктуры на территории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Митякинского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12,9%</a:t>
            </a:r>
            <a:endParaRPr lang="ru-RU" sz="1200" b="1" dirty="0"/>
          </a:p>
        </p:txBody>
      </p:sp>
      <p:sp>
        <p:nvSpPr>
          <p:cNvPr id="16" name="Стрелка вниз 11">
            <a:extLst>
              <a:ext uri="{FF2B5EF4-FFF2-40B4-BE49-F238E27FC236}">
                <a16:creationId xmlns:a16="http://schemas.microsoft.com/office/drawing/2014/main" id="{EF2EA105-E632-4183-B27C-05BD019C0FEE}"/>
              </a:ext>
            </a:extLst>
          </p:cNvPr>
          <p:cNvSpPr/>
          <p:nvPr/>
        </p:nvSpPr>
        <p:spPr>
          <a:xfrm rot="674595">
            <a:off x="7343902" y="1668592"/>
            <a:ext cx="576064" cy="3354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FCF9-E9A7-428D-B772-6C41E1FB488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634780"/>
              </p:ext>
            </p:extLst>
          </p:nvPr>
        </p:nvGraphicFramePr>
        <p:xfrm>
          <a:off x="454025" y="1988840"/>
          <a:ext cx="8689975" cy="57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2135188"/>
            <a:ext cx="11525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 dirty="0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 dirty="0"/>
              <a:t>программ в 2021 – 2024 годах</a:t>
            </a: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Митякинского сельского поселения Тарасовского района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4806681"/>
              </p:ext>
            </p:extLst>
          </p:nvPr>
        </p:nvGraphicFramePr>
        <p:xfrm>
          <a:off x="457200" y="224948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D0C10-195B-4407-BF6E-06925FB89B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 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34155" name="Picture 11" descr="F:\Культура\МДК 2011-2013г\Отчет концерт Май2011г\Веш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536504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E5C52-C410-45F0-A7F8-DEC0A8CE9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pic>
        <p:nvPicPr>
          <p:cNvPr id="135170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3" y="0"/>
            <a:ext cx="3500437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</a:p>
        </p:txBody>
      </p:sp>
      <p:pic>
        <p:nvPicPr>
          <p:cNvPr id="135172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4" y="431138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184150" y="792956"/>
            <a:ext cx="8750300" cy="2867025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6600FF"/>
                </a:solidFill>
                <a:latin typeface="Decorlz"/>
              </a:rPr>
              <a:t>Бюджет Митякинского сельского поселения </a:t>
            </a:r>
            <a:r>
              <a:rPr lang="ru-RU" sz="1200" i="1">
                <a:solidFill>
                  <a:srgbClr val="6600FF"/>
                </a:solidFill>
                <a:latin typeface="Decorlz"/>
              </a:rPr>
              <a:t>на 2022-2024 </a:t>
            </a:r>
            <a:r>
              <a:rPr lang="ru-RU" sz="1200" i="1" dirty="0">
                <a:solidFill>
                  <a:srgbClr val="6600FF"/>
                </a:solidFill>
                <a:latin typeface="Decorlz"/>
              </a:rPr>
              <a:t>годы создает дополнительные условия для выполнения поставленных Президентом России, Губернатором области, Главой сельского поселения стратегических задач в секторах муниципальной ответственности</a:t>
            </a:r>
            <a:r>
              <a:rPr lang="ru-RU" sz="1200" dirty="0">
                <a:solidFill>
                  <a:srgbClr val="6600FF"/>
                </a:solidFill>
                <a:latin typeface="Decorlz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8" name="Picture 20" descr="rostovsk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924425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1981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08BC5-A5A3-414F-9FD8-C9A0EE97E7D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809875" y="3343275"/>
            <a:ext cx="3168650" cy="3068638"/>
          </a:xfrm>
          <a:prstGeom prst="ellipse">
            <a:avLst/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7800" y="692150"/>
            <a:ext cx="2879725" cy="15128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2162175" cy="2663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88125" y="3500438"/>
            <a:ext cx="2365375" cy="1549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15" name="TextBox 12"/>
          <p:cNvSpPr txBox="1">
            <a:spLocks noChangeArrowheads="1"/>
          </p:cNvSpPr>
          <p:nvPr/>
        </p:nvSpPr>
        <p:spPr bwMode="auto">
          <a:xfrm>
            <a:off x="6796088" y="3716338"/>
            <a:ext cx="2024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Муниципальные программы Митякинского сельского поселения</a:t>
            </a:r>
          </a:p>
        </p:txBody>
      </p:sp>
      <p:sp>
        <p:nvSpPr>
          <p:cNvPr id="119816" name="TextBox 14"/>
          <p:cNvSpPr txBox="1">
            <a:spLocks noChangeArrowheads="1"/>
          </p:cNvSpPr>
          <p:nvPr/>
        </p:nvSpPr>
        <p:spPr bwMode="auto">
          <a:xfrm>
            <a:off x="250825" y="2708275"/>
            <a:ext cx="20177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Прогноз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социально-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экономического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развития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Митякинского сельского</a:t>
            </a:r>
            <a:r>
              <a:rPr lang="ru-RU" sz="1600" b="1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поселения на 2020-2022 годы</a:t>
            </a:r>
          </a:p>
          <a:p>
            <a:pPr algn="ctr"/>
            <a:r>
              <a:rPr lang="ru-RU" sz="800" dirty="0">
                <a:solidFill>
                  <a:srgbClr val="FFFFFF"/>
                </a:solidFill>
              </a:rPr>
              <a:t>(Постановление Администрации  Митякинского сельского поселения 11.10.2021 № 104)</a:t>
            </a: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7" name="TextBox 15"/>
          <p:cNvSpPr txBox="1">
            <a:spLocks noChangeArrowheads="1"/>
          </p:cNvSpPr>
          <p:nvPr/>
        </p:nvSpPr>
        <p:spPr bwMode="auto">
          <a:xfrm>
            <a:off x="395536" y="692150"/>
            <a:ext cx="2414340" cy="193899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Бюджетный прогноз Митякинского сельского поселения на долгосрочный период до 2030 года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( №160 от 29.12.2021 Постановления Администрации  Митякинского сельского поселения)</a:t>
            </a: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8" name="TextBox 17"/>
          <p:cNvSpPr txBox="1">
            <a:spLocks noChangeArrowheads="1"/>
          </p:cNvSpPr>
          <p:nvPr/>
        </p:nvSpPr>
        <p:spPr bwMode="auto">
          <a:xfrm>
            <a:off x="3257550" y="3613150"/>
            <a:ext cx="23034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Основа формирования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бюджета Митякинского сельского поселения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Тарасовского района на 2022 год и плановый период 2023 и 2024 годов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203574" y="549275"/>
            <a:ext cx="2952749" cy="172759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20" name="TextBox 16"/>
          <p:cNvSpPr txBox="1">
            <a:spLocks noChangeArrowheads="1"/>
          </p:cNvSpPr>
          <p:nvPr/>
        </p:nvSpPr>
        <p:spPr bwMode="auto">
          <a:xfrm>
            <a:off x="3073399" y="766763"/>
            <a:ext cx="3082925" cy="143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36000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Основные направления бюджетной и налоговой политики Митякинского сельского поселения на 2022-2024 годы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(Постановление Администрации  Митякинского сельского поселения от 08.11.2021 №112)</a:t>
            </a: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3756982">
            <a:off x="5720556" y="3534569"/>
            <a:ext cx="506413" cy="112077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1" name="Стрелка вниз 20"/>
          <p:cNvSpPr>
            <a:spLocks noChangeArrowheads="1"/>
          </p:cNvSpPr>
          <p:nvPr/>
        </p:nvSpPr>
        <p:spPr bwMode="auto">
          <a:xfrm rot="-2003189">
            <a:off x="2532063" y="2198688"/>
            <a:ext cx="506412" cy="1657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2" name="Стрелка вниз 21"/>
          <p:cNvSpPr>
            <a:spLocks noChangeArrowheads="1"/>
          </p:cNvSpPr>
          <p:nvPr/>
        </p:nvSpPr>
        <p:spPr bwMode="auto">
          <a:xfrm rot="-3807078">
            <a:off x="2418556" y="3926682"/>
            <a:ext cx="506413" cy="111760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 rot="1564695">
            <a:off x="4537305" y="2463916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19825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92150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171488" y="5331048"/>
            <a:ext cx="2705099" cy="142744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+mn-lt"/>
              </a:rPr>
              <a:t>Реестр источников доходов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white"/>
                </a:solidFill>
                <a:latin typeface="+mn-lt"/>
              </a:rPr>
              <a:t>(Проект)</a:t>
            </a:r>
          </a:p>
        </p:txBody>
      </p:sp>
      <p:sp>
        <p:nvSpPr>
          <p:cNvPr id="25" name="Стрелка вниз 24"/>
          <p:cNvSpPr>
            <a:spLocks noChangeArrowheads="1"/>
          </p:cNvSpPr>
          <p:nvPr/>
        </p:nvSpPr>
        <p:spPr bwMode="auto">
          <a:xfrm rot="14510250">
            <a:off x="2814867" y="5963410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3CEA8-7EDB-47F4-A18A-5A2D20B0B2B9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БЮДЖЕТ НА 2022 ГОД И НА ПЛАНОВЫЙ ПЕРИОД 2023 И 2024 ГОДОВ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117" y="1916113"/>
            <a:ext cx="8713915" cy="865187"/>
            <a:chOff x="158" y="1162"/>
            <a:chExt cx="5535" cy="590"/>
          </a:xfrm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250825" y="2852738"/>
            <a:ext cx="8786813" cy="865187"/>
            <a:chOff x="158" y="1162"/>
            <a:chExt cx="5535" cy="59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 dirty="0"/>
                <a:t>эффективности бюджетных расходов, проведения структурных реформ в социальной сфере </a:t>
              </a:r>
            </a:p>
          </p:txBody>
        </p:sp>
      </p:grpSp>
      <p:grpSp>
        <p:nvGrpSpPr>
          <p:cNvPr id="120845" name="Group 13" descr="иоро"/>
          <p:cNvGrpSpPr>
            <a:grpSpLocks/>
          </p:cNvGrpSpPr>
          <p:nvPr/>
        </p:nvGrpSpPr>
        <p:grpSpPr bwMode="auto">
          <a:xfrm>
            <a:off x="250825" y="3789363"/>
            <a:ext cx="8786813" cy="865187"/>
            <a:chOff x="158" y="1162"/>
            <a:chExt cx="5535" cy="590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Соответствие финансовых возможностей Митякинского сельского поселения</a:t>
              </a:r>
            </a:p>
            <a:p>
              <a:pPr algn="ctr"/>
              <a:r>
                <a:rPr lang="ru-RU" sz="1400" b="1" dirty="0"/>
                <a:t>ключевым направлениям развития </a:t>
              </a:r>
            </a:p>
          </p:txBody>
        </p:sp>
      </p:grp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250825" y="4724400"/>
            <a:ext cx="8786813" cy="865188"/>
            <a:chOff x="158" y="1162"/>
            <a:chExt cx="5535" cy="59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роли бюджетной политики для поддержки экономического роста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250825" y="5661025"/>
            <a:ext cx="8786813" cy="865188"/>
            <a:chOff x="158" y="1162"/>
            <a:chExt cx="5535" cy="590"/>
          </a:xfrm>
        </p:grpSpPr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Митякинского сельского поселения Тарасовского района на 2022 год 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плановый период 2023 и 2024 годов»</a:t>
            </a:r>
          </a:p>
        </p:txBody>
      </p:sp>
      <p:graphicFrame>
        <p:nvGraphicFramePr>
          <p:cNvPr id="121910" name="Group 5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0297573"/>
              </p:ext>
            </p:extLst>
          </p:nvPr>
        </p:nvGraphicFramePr>
        <p:xfrm>
          <a:off x="595313" y="2349500"/>
          <a:ext cx="8001000" cy="4178619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18 496,5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10 273,9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9 815,7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3 968,8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4 091,1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4 217,9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7 990,8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5 933,3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5 340,0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18 496,5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10 273,9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9 815,7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VI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1906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Адиинистрация</a:t>
            </a: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040A1-0FDA-4A26-8CF8-11AEE39F5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31427588"/>
              </p:ext>
            </p:extLst>
          </p:nvPr>
        </p:nvGraphicFramePr>
        <p:xfrm>
          <a:off x="4762" y="2206625"/>
          <a:ext cx="9109076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5A60-0CC7-4A20-AFDB-DADBB742C72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743880" y="3894931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18 496,5</a:t>
            </a: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978025" y="2498725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30 630,3</a:t>
            </a: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5217305" y="4328596"/>
            <a:ext cx="1296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10 273,9</a:t>
            </a:r>
          </a:p>
        </p:txBody>
      </p:sp>
      <p:sp>
        <p:nvSpPr>
          <p:cNvPr id="122890" name="Text Box 19"/>
          <p:cNvSpPr txBox="1">
            <a:spLocks noChangeArrowheads="1"/>
          </p:cNvSpPr>
          <p:nvPr/>
        </p:nvSpPr>
        <p:spPr bwMode="auto">
          <a:xfrm>
            <a:off x="7020272" y="4437112"/>
            <a:ext cx="1296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9 815,7</a:t>
            </a:r>
          </a:p>
        </p:txBody>
      </p:sp>
      <p:sp>
        <p:nvSpPr>
          <p:cNvPr id="122891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Митякинского сельского поселения Тарасовского района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45F1D-ADAB-4158-871A-783FFD50A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22480540"/>
              </p:ext>
            </p:extLst>
          </p:nvPr>
        </p:nvGraphicFramePr>
        <p:xfrm>
          <a:off x="590550" y="1247775"/>
          <a:ext cx="8051800" cy="527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0"/>
            <a:ext cx="25923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24936" name="Picture 8" descr="97e02b0b058d46c7fd4f51472672b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05" y="692696"/>
            <a:ext cx="1918115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Митякинского сельского поселения Тарасовского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graphicFrame>
        <p:nvGraphicFramePr>
          <p:cNvPr id="3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53145"/>
              </p:ext>
            </p:extLst>
          </p:nvPr>
        </p:nvGraphicFramePr>
        <p:xfrm>
          <a:off x="230312" y="2278856"/>
          <a:ext cx="8075613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C67-FED6-4162-B587-6B44576C9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8856538" cy="129656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Митякинского сельского поселения Тарасовского района </a:t>
            </a:r>
            <a:b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2021-2024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825079"/>
              </p:ext>
            </p:extLst>
          </p:nvPr>
        </p:nvGraphicFramePr>
        <p:xfrm>
          <a:off x="118940" y="1199927"/>
          <a:ext cx="8875141" cy="565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BBE7-3FE5-446D-B230-C6839C65A4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pic>
        <p:nvPicPr>
          <p:cNvPr id="126989" name="Picture 13" descr="1584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5" y="5129213"/>
            <a:ext cx="1800199" cy="15401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Митякинского сельского поселения </a:t>
            </a:r>
            <a:b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2021 – 2024 годах,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98B3-0952-4F22-816A-82344AA64F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14284"/>
              </p:ext>
            </p:extLst>
          </p:nvPr>
        </p:nvGraphicFramePr>
        <p:xfrm>
          <a:off x="827585" y="1875393"/>
          <a:ext cx="7056114" cy="4600850"/>
        </p:xfrm>
        <a:graphic>
          <a:graphicData uri="http://schemas.openxmlformats.org/drawingml/2006/table">
            <a:tbl>
              <a:tblPr/>
              <a:tblGrid>
                <a:gridCol w="301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Митякинского сельского поселения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6 315,4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6 373,1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6 225,6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6 452,4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191930"/>
                  </a:ext>
                </a:extLst>
              </a:tr>
              <a:tr h="29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2 435,3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16 289,6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«Образование»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4 526,9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9 172,7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2 627,8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«Иные межбюджетные трансферты»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31 949,0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18 496,5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10 273,9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9 815,7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933216"/>
                  </a:ext>
                </a:extLst>
              </a:tr>
            </a:tbl>
          </a:graphicData>
        </a:graphic>
      </p:graphicFrame>
      <p:pic>
        <p:nvPicPr>
          <p:cNvPr id="128095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883</Words>
  <Application>Microsoft Office PowerPoint</Application>
  <PresentationFormat>Экран (4:3)</PresentationFormat>
  <Paragraphs>265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Arial</vt:lpstr>
      <vt:lpstr>Arial Cyr</vt:lpstr>
      <vt:lpstr>Calibri</vt:lpstr>
      <vt:lpstr>Cambria</vt:lpstr>
      <vt:lpstr>Decorlz</vt:lpstr>
      <vt:lpstr>Franklin Gothic Book</vt:lpstr>
      <vt:lpstr>Franklin Gothic Medium</vt:lpstr>
      <vt:lpstr>Georgia</vt:lpstr>
      <vt:lpstr>Times New Roman</vt:lpstr>
      <vt:lpstr>Trebuchet MS</vt:lpstr>
      <vt:lpstr>Wingdings</vt:lpstr>
      <vt:lpstr>Wingdings 2</vt:lpstr>
      <vt:lpstr>1_Городская</vt:lpstr>
      <vt:lpstr>4_Городская</vt:lpstr>
      <vt:lpstr>5_Городская</vt:lpstr>
      <vt:lpstr>9_Городская</vt:lpstr>
      <vt:lpstr>13_Городская</vt:lpstr>
      <vt:lpstr>Трек</vt:lpstr>
      <vt:lpstr>Презентация PowerPoint</vt:lpstr>
      <vt:lpstr>Презентация PowerPoint</vt:lpstr>
      <vt:lpstr>Презентация PowerPoint</vt:lpstr>
      <vt:lpstr>Основные параметры решения  «О бюджете Митякинского сельского поселения Тарасовского района на 2022 год  и плановый период 2023 и 2024 годов»</vt:lpstr>
      <vt:lpstr>Презентация PowerPoint</vt:lpstr>
      <vt:lpstr>Презентация PowerPoint</vt:lpstr>
      <vt:lpstr>Безвозмездные поступления в бюджет Митякинского сельского поселения Тарасовского района</vt:lpstr>
      <vt:lpstr>Динамика расходов бюджета Митякинского сельского поселения Тарасовского района  в 2021-2024 годах</vt:lpstr>
      <vt:lpstr>                  Расходы бюджета Митякинского сельского поселения                             по разделам в 2021 – 2024 годах, тыс. рублей</vt:lpstr>
      <vt:lpstr>                  Расходы бюджета Митякинского сельского поселения                   в рамках программ в 2022 – 2024 годах, тыс. рублей</vt:lpstr>
      <vt:lpstr>Реализация указов Президента Российской Федерации</vt:lpstr>
      <vt:lpstr>Презентация PowerPoint</vt:lpstr>
      <vt:lpstr>Презентация PowerPoint</vt:lpstr>
      <vt:lpstr>Динамика расходов бюджета  Митякинского сельского поселения Тарасовского района  на культуру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Пользователь</cp:lastModifiedBy>
  <cp:revision>338</cp:revision>
  <cp:lastPrinted>2013-11-15T06:31:56Z</cp:lastPrinted>
  <dcterms:created xsi:type="dcterms:W3CDTF">2013-05-13T09:45:35Z</dcterms:created>
  <dcterms:modified xsi:type="dcterms:W3CDTF">2022-01-27T12:21:35Z</dcterms:modified>
</cp:coreProperties>
</file>