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6D725E-CF40-45C8-AAA9-97EA7F46E8F1}" type="datetimeFigureOut">
              <a:rPr lang="ru-RU" smtClean="0"/>
              <a:pPr/>
              <a:t>28.02.2017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1E081-6FE8-479A-8B7A-DC5D747504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9785" y="686202"/>
            <a:ext cx="5038431" cy="34280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792E33-B148-4A5D-9827-B81C4179777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8000" b="1" dirty="0" smtClean="0">
                <a:ln>
                  <a:solidFill>
                    <a:schemeClr val="tx1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Cambria" pitchFamily="18" charset="0"/>
              </a:rPr>
              <a:t>Информация</a:t>
            </a:r>
            <a:endParaRPr lang="ru-RU" sz="8000" b="1" dirty="0">
              <a:ln>
                <a:solidFill>
                  <a:schemeClr val="tx1"/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itchFamily="18" charset="0"/>
              </a:rPr>
              <a:t>Отчет главы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itchFamily="18" charset="0"/>
              </a:rPr>
              <a:t>Митякинского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itchFamily="18" charset="0"/>
              </a:rPr>
              <a:t> сельского поселения Куркина С.И. о проделанной работе на сходе жителей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itchFamily="18" charset="0"/>
              </a:rPr>
              <a:t>за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itchFamily="18" charset="0"/>
              </a:rPr>
              <a:t>2015г. В станице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itchFamily="18" charset="0"/>
              </a:rPr>
              <a:t>Митякинской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i="1" dirty="0" smtClean="0">
                <a:solidFill>
                  <a:srgbClr val="151236"/>
                </a:solidFill>
              </a:rPr>
              <a:t>VI</a:t>
            </a:r>
            <a:r>
              <a:rPr lang="ru-RU" sz="6600" b="1" i="1" dirty="0" smtClean="0">
                <a:solidFill>
                  <a:srgbClr val="151236"/>
                </a:solidFill>
              </a:rPr>
              <a:t>.Благоустройство</a:t>
            </a: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1"/>
            <a:ext cx="822960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Cambria" pitchFamily="18" charset="0"/>
              </a:rPr>
              <a:t>10.03, 11.05, 15.06 уборка мусора на территории дороги х.Дубы - ст. </a:t>
            </a:r>
            <a:r>
              <a:rPr lang="ru-RU" sz="1800" dirty="0" err="1" smtClean="0">
                <a:latin typeface="Cambria" pitchFamily="18" charset="0"/>
              </a:rPr>
              <a:t>Митякинская</a:t>
            </a:r>
            <a:r>
              <a:rPr lang="ru-RU" sz="1800" dirty="0" smtClean="0">
                <a:latin typeface="Cambria" pitchFamily="18" charset="0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Cambria" pitchFamily="18" charset="0"/>
              </a:rPr>
              <a:t>Вырублены аварийные деревья в количестве 12 штук.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Cambria" pitchFamily="18" charset="0"/>
              </a:rPr>
              <a:t>26.03 – 28.03 2015 год произведено </a:t>
            </a:r>
            <a:r>
              <a:rPr lang="ru-RU" sz="1800" dirty="0" err="1" smtClean="0">
                <a:latin typeface="Cambria" pitchFamily="18" charset="0"/>
              </a:rPr>
              <a:t>грейдерование</a:t>
            </a:r>
            <a:r>
              <a:rPr lang="ru-RU" sz="1800" dirty="0" smtClean="0">
                <a:latin typeface="Cambria" pitchFamily="18" charset="0"/>
              </a:rPr>
              <a:t> улиц </a:t>
            </a:r>
            <a:r>
              <a:rPr lang="ru-RU" sz="1800" dirty="0" err="1" smtClean="0">
                <a:latin typeface="Cambria" pitchFamily="18" charset="0"/>
              </a:rPr>
              <a:t>Дюбиноа</a:t>
            </a:r>
            <a:r>
              <a:rPr lang="ru-RU" sz="1800" dirty="0" smtClean="0">
                <a:latin typeface="Cambria" pitchFamily="18" charset="0"/>
              </a:rPr>
              <a:t> </a:t>
            </a:r>
            <a:r>
              <a:rPr lang="ru-RU" sz="1800" dirty="0" err="1" smtClean="0">
                <a:latin typeface="Cambria" pitchFamily="18" charset="0"/>
              </a:rPr>
              <a:t>Сидово</a:t>
            </a:r>
            <a:r>
              <a:rPr lang="ru-RU" sz="1800" dirty="0" smtClean="0">
                <a:latin typeface="Cambria" pitchFamily="18" charset="0"/>
              </a:rPr>
              <a:t>, Мира, дороги ст. </a:t>
            </a:r>
            <a:r>
              <a:rPr lang="ru-RU" sz="1800" dirty="0" err="1" smtClean="0">
                <a:latin typeface="Cambria" pitchFamily="18" charset="0"/>
              </a:rPr>
              <a:t>Митякинская</a:t>
            </a:r>
            <a:r>
              <a:rPr lang="ru-RU" sz="1800" dirty="0" smtClean="0">
                <a:latin typeface="Cambria" pitchFamily="18" charset="0"/>
              </a:rPr>
              <a:t> – </a:t>
            </a:r>
            <a:r>
              <a:rPr lang="ru-RU" sz="1800" dirty="0" err="1" smtClean="0">
                <a:latin typeface="Cambria" pitchFamily="18" charset="0"/>
              </a:rPr>
              <a:t>Потроновка</a:t>
            </a:r>
            <a:r>
              <a:rPr lang="ru-RU" sz="1800" dirty="0" smtClean="0">
                <a:latin typeface="Cambria" pitchFamily="18" charset="0"/>
              </a:rPr>
              <a:t> - </a:t>
            </a:r>
            <a:r>
              <a:rPr lang="ru-RU" sz="1800" dirty="0" err="1" smtClean="0">
                <a:latin typeface="Cambria" pitchFamily="18" charset="0"/>
              </a:rPr>
              <a:t>Югоновка</a:t>
            </a:r>
            <a:endParaRPr lang="ru-RU" sz="1800" dirty="0" smtClean="0"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Cambria" pitchFamily="18" charset="0"/>
              </a:rPr>
              <a:t>Апрель 2015 года произведен ямочный ремонт бетонным раствором дороги в ст. </a:t>
            </a:r>
            <a:r>
              <a:rPr lang="ru-RU" sz="1800" dirty="0" err="1" smtClean="0">
                <a:latin typeface="Cambria" pitchFamily="18" charset="0"/>
              </a:rPr>
              <a:t>Митякинской</a:t>
            </a:r>
            <a:r>
              <a:rPr lang="ru-RU" sz="1800" dirty="0" smtClean="0">
                <a:latin typeface="Cambria" pitchFamily="18" charset="0"/>
              </a:rPr>
              <a:t>. Силами </a:t>
            </a:r>
            <a:r>
              <a:rPr lang="ru-RU" sz="1800" dirty="0" err="1" smtClean="0">
                <a:latin typeface="Cambria" pitchFamily="18" charset="0"/>
              </a:rPr>
              <a:t>Кузюбердин</a:t>
            </a:r>
            <a:r>
              <a:rPr lang="ru-RU" sz="1800" dirty="0" smtClean="0">
                <a:latin typeface="Cambria" pitchFamily="18" charset="0"/>
              </a:rPr>
              <a:t> Ю.Н., </a:t>
            </a:r>
            <a:r>
              <a:rPr lang="ru-RU" sz="1800" dirty="0" err="1" smtClean="0">
                <a:latin typeface="Cambria" pitchFamily="18" charset="0"/>
              </a:rPr>
              <a:t>Гигешко</a:t>
            </a:r>
            <a:r>
              <a:rPr lang="ru-RU" sz="1800" dirty="0" smtClean="0">
                <a:latin typeface="Cambria" pitchFamily="18" charset="0"/>
              </a:rPr>
              <a:t> А.А., </a:t>
            </a:r>
            <a:r>
              <a:rPr lang="ru-RU" sz="1800" dirty="0" err="1" smtClean="0">
                <a:latin typeface="Cambria" pitchFamily="18" charset="0"/>
              </a:rPr>
              <a:t>Грешнов</a:t>
            </a:r>
            <a:r>
              <a:rPr lang="ru-RU" sz="1800" dirty="0" smtClean="0">
                <a:latin typeface="Cambria" pitchFamily="18" charset="0"/>
              </a:rPr>
              <a:t> П.В., </a:t>
            </a:r>
            <a:r>
              <a:rPr lang="ru-RU" sz="1800" dirty="0" err="1" smtClean="0">
                <a:latin typeface="Cambria" pitchFamily="18" charset="0"/>
              </a:rPr>
              <a:t>Мингазов</a:t>
            </a:r>
            <a:r>
              <a:rPr lang="ru-RU" sz="1800" dirty="0" smtClean="0">
                <a:latin typeface="Cambria" pitchFamily="18" charset="0"/>
              </a:rPr>
              <a:t> Г.А., Орехов А.Ю. 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Cambria" pitchFamily="18" charset="0"/>
              </a:rPr>
              <a:t>Приведены в порядок дорожные знаки «лежачий» полицейские возле школы пер. Лесхозный и около детского сада « Колобок» установленные в 2013 году.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Cambria" pitchFamily="18" charset="0"/>
              </a:rPr>
              <a:t>1 – 2.12 2015 году проведена очистка дорог от снега 60 км. В очистке дорог приняли участие ПУ№ 86, ООО «Светоч», Кисляков, </a:t>
            </a:r>
            <a:r>
              <a:rPr lang="ru-RU" sz="1800" dirty="0" err="1" smtClean="0">
                <a:latin typeface="Cambria" pitchFamily="18" charset="0"/>
              </a:rPr>
              <a:t>Грешнов</a:t>
            </a:r>
            <a:r>
              <a:rPr lang="ru-RU" sz="1800" dirty="0" smtClean="0">
                <a:latin typeface="Cambria" pitchFamily="18" charset="0"/>
              </a:rPr>
              <a:t>, Щуров А.А., </a:t>
            </a:r>
            <a:r>
              <a:rPr lang="ru-RU" sz="1800" dirty="0" err="1" smtClean="0">
                <a:latin typeface="Cambria" pitchFamily="18" charset="0"/>
              </a:rPr>
              <a:t>Талалаев</a:t>
            </a:r>
            <a:r>
              <a:rPr lang="ru-RU" sz="1800" dirty="0" smtClean="0">
                <a:latin typeface="Cambria" pitchFamily="18" charset="0"/>
              </a:rPr>
              <a:t>, Матюшин, Головков, </a:t>
            </a:r>
            <a:r>
              <a:rPr lang="ru-RU" sz="1800" dirty="0" err="1" smtClean="0">
                <a:latin typeface="Cambria" pitchFamily="18" charset="0"/>
              </a:rPr>
              <a:t>КубаньГазпромКраснодар</a:t>
            </a:r>
            <a:r>
              <a:rPr lang="ru-RU" sz="1800" dirty="0" smtClean="0">
                <a:latin typeface="Cambria" pitchFamily="18" charset="0"/>
              </a:rPr>
              <a:t>.</a:t>
            </a:r>
            <a:endParaRPr lang="ru-RU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i="1" dirty="0" smtClean="0">
                <a:solidFill>
                  <a:srgbClr val="151236"/>
                </a:solidFill>
              </a:rPr>
              <a:t>VI</a:t>
            </a:r>
            <a:r>
              <a:rPr lang="ru-RU" sz="6600" b="1" i="1" dirty="0" smtClean="0">
                <a:solidFill>
                  <a:srgbClr val="151236"/>
                </a:solidFill>
              </a:rPr>
              <a:t>.Благоустройство</a:t>
            </a: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Cambria" pitchFamily="18" charset="0"/>
              </a:rPr>
              <a:t>5 раза в год производится буртование бытовых отходов на территории свалки силами работников </a:t>
            </a:r>
            <a:r>
              <a:rPr lang="ru-RU" dirty="0" err="1" smtClean="0">
                <a:latin typeface="Cambria" pitchFamily="18" charset="0"/>
              </a:rPr>
              <a:t>КубаньГазпромКраснодар</a:t>
            </a:r>
            <a:r>
              <a:rPr lang="ru-RU" dirty="0" smtClean="0">
                <a:latin typeface="Cambria" pitchFamily="18" charset="0"/>
              </a:rPr>
              <a:t> 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Cambria" pitchFamily="18" charset="0"/>
              </a:rPr>
              <a:t>Регулярно проводится уборка территории от мусора и травы  на стадионе, в центре, в районе </a:t>
            </a:r>
            <a:r>
              <a:rPr lang="ru-RU" dirty="0" err="1" smtClean="0">
                <a:latin typeface="Cambria" pitchFamily="18" charset="0"/>
              </a:rPr>
              <a:t>Рыбколхоза</a:t>
            </a:r>
            <a:r>
              <a:rPr lang="ru-RU" dirty="0" smtClean="0">
                <a:latin typeface="Cambria" pitchFamily="18" charset="0"/>
              </a:rPr>
              <a:t>. Домовладение Миронова П.И., </a:t>
            </a:r>
            <a:r>
              <a:rPr lang="ru-RU" dirty="0" err="1" smtClean="0">
                <a:latin typeface="Cambria" pitchFamily="18" charset="0"/>
              </a:rPr>
              <a:t>Сепетеровых</a:t>
            </a:r>
            <a:r>
              <a:rPr lang="ru-RU" dirty="0" smtClean="0">
                <a:latin typeface="Cambria" pitchFamily="18" charset="0"/>
              </a:rPr>
              <a:t> по ул.                                                            Силами соцработников, работников культура, работников администрации, работников ПУ№86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Cambria" pitchFamily="18" charset="0"/>
              </a:rPr>
              <a:t>10.04.14 по инициативе депутата Щуров А.А. и Сердюк А.В. На средства жителей был приобретен и выпущен в озера: Тихое, </a:t>
            </a:r>
            <a:r>
              <a:rPr lang="ru-RU" dirty="0" err="1" smtClean="0">
                <a:latin typeface="Cambria" pitchFamily="18" charset="0"/>
              </a:rPr>
              <a:t>Зимовное</a:t>
            </a:r>
            <a:r>
              <a:rPr lang="ru-RU" dirty="0" smtClean="0">
                <a:latin typeface="Cambria" pitchFamily="18" charset="0"/>
              </a:rPr>
              <a:t> и Пленочный став малек </a:t>
            </a:r>
            <a:r>
              <a:rPr lang="ru-RU" dirty="0" err="1" smtClean="0">
                <a:latin typeface="Cambria" pitchFamily="18" charset="0"/>
              </a:rPr>
              <a:t>созана</a:t>
            </a:r>
            <a:r>
              <a:rPr lang="ru-RU" dirty="0" smtClean="0">
                <a:latin typeface="Cambria" pitchFamily="18" charset="0"/>
              </a:rPr>
              <a:t> в количестве 120 кг.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Cambria" pitchFamily="18" charset="0"/>
              </a:rPr>
              <a:t>23.04.14малька толстолобика в количестве 80 кг.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Cambria" pitchFamily="18" charset="0"/>
              </a:rPr>
              <a:t>Регулярно производится подвоз воды для жителей х. Дубы  работниками администрации: </a:t>
            </a:r>
            <a:r>
              <a:rPr lang="ru-RU" dirty="0" err="1" smtClean="0">
                <a:latin typeface="Cambria" pitchFamily="18" charset="0"/>
              </a:rPr>
              <a:t>Згода</a:t>
            </a:r>
            <a:r>
              <a:rPr lang="ru-RU" dirty="0" smtClean="0">
                <a:latin typeface="Cambria" pitchFamily="18" charset="0"/>
              </a:rPr>
              <a:t> А. И., </a:t>
            </a:r>
            <a:r>
              <a:rPr lang="ru-RU" dirty="0" err="1" smtClean="0">
                <a:latin typeface="Cambria" pitchFamily="18" charset="0"/>
              </a:rPr>
              <a:t>Мингазов</a:t>
            </a:r>
            <a:r>
              <a:rPr lang="ru-RU" dirty="0" smtClean="0">
                <a:latin typeface="Cambria" pitchFamily="18" charset="0"/>
              </a:rPr>
              <a:t> Г.А.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Cambria" pitchFamily="18" charset="0"/>
              </a:rPr>
              <a:t>На благоустройство в 2014 году израсходовано 103 тыс.р.  2015 - 134 тыс. р.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 2013 году приобретены бензопила-5тыс.р., ручная косилка-5тыс.р.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 2014 году – косилка навесная 107/47 тыс.р., детская площадка-117/68 тыс.р.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Помощь оказала депутат </a:t>
            </a:r>
            <a:r>
              <a:rPr lang="ru-RU" dirty="0" err="1" smtClean="0"/>
              <a:t>облостного</a:t>
            </a:r>
            <a:r>
              <a:rPr lang="ru-RU" dirty="0" smtClean="0"/>
              <a:t> собрания </a:t>
            </a:r>
            <a:r>
              <a:rPr lang="ru-RU" dirty="0" err="1" smtClean="0"/>
              <a:t>Руковишникова</a:t>
            </a:r>
            <a:r>
              <a:rPr lang="ru-RU" dirty="0" smtClean="0"/>
              <a:t> И. В.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i="1" dirty="0" smtClean="0">
                <a:solidFill>
                  <a:srgbClr val="151236"/>
                </a:solidFill>
              </a:rPr>
              <a:t>VI</a:t>
            </a:r>
            <a:r>
              <a:rPr lang="ru-RU" sz="6600" b="1" i="1" dirty="0" smtClean="0">
                <a:solidFill>
                  <a:srgbClr val="151236"/>
                </a:solidFill>
              </a:rPr>
              <a:t>.Благоустройство</a:t>
            </a: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В 2015 году приобретена навесная лопата для очистки снега 37,1 тыс. р.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Приобретены игровые детские площадки: ул. Ленина, ул. Молодежная, х. Дубы  284,6 тыс. р.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Приобретены и установлены остановочные павильоны 6 шт.: ст. </a:t>
            </a:r>
            <a:r>
              <a:rPr lang="ru-RU" dirty="0" err="1" smtClean="0"/>
              <a:t>Митякинская</a:t>
            </a:r>
            <a:r>
              <a:rPr lang="ru-RU" dirty="0" smtClean="0"/>
              <a:t>, х. Дубы, х. Садки, х. </a:t>
            </a:r>
            <a:r>
              <a:rPr lang="ru-RU" dirty="0" err="1" smtClean="0"/>
              <a:t>Патроновка</a:t>
            </a:r>
            <a:r>
              <a:rPr lang="ru-RU" dirty="0" smtClean="0"/>
              <a:t> 299,7 тыс. р.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Уличные фонари 14 тыс. р. 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Металопрофиль</a:t>
            </a:r>
            <a:r>
              <a:rPr lang="ru-RU" dirty="0" smtClean="0"/>
              <a:t> и стройматериалы на благоустройство центра ст. </a:t>
            </a:r>
            <a:r>
              <a:rPr lang="ru-RU" dirty="0" err="1" smtClean="0"/>
              <a:t>Митякинской</a:t>
            </a:r>
            <a:r>
              <a:rPr lang="ru-RU" dirty="0" smtClean="0"/>
              <a:t> 99,4 тыс. р.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Ремонт дорог: ул. Менжинского-2,100 км., ул. Фрунзе 1,440 км., ул. Ленина, ул. </a:t>
            </a:r>
            <a:r>
              <a:rPr lang="ru-RU" dirty="0" err="1" smtClean="0"/>
              <a:t>Дубовская</a:t>
            </a:r>
            <a:r>
              <a:rPr lang="ru-RU" dirty="0" smtClean="0"/>
              <a:t> 0,4 км., Пер. Лесхозный 0,1 км. 243,5+1017,96=1261,5 тыс. р. 4,040 км.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Приобретена мебель администрация 100,2 тыс. р.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Приобретена оргтехника 110,8 тыс. р.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Итого в 2015 году:945,8 тыс. р. + 1261,5 тыс. р. </a:t>
            </a:r>
            <a:r>
              <a:rPr lang="ru-RU" dirty="0" err="1" smtClean="0"/>
              <a:t>акц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b="1" i="1" dirty="0" smtClean="0">
                <a:solidFill>
                  <a:srgbClr val="151236"/>
                </a:solidFill>
              </a:rPr>
              <a:t>VII</a:t>
            </a:r>
            <a:r>
              <a:rPr lang="ru-RU" sz="6600" b="1" i="1" dirty="0" smtClean="0">
                <a:solidFill>
                  <a:srgbClr val="151236"/>
                </a:solidFill>
              </a:rPr>
              <a:t>.Образование</a:t>
            </a: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71500" indent="-571500">
              <a:buFont typeface="+mj-lt"/>
              <a:buAutoNum type="arabicPeriod"/>
            </a:pPr>
            <a:r>
              <a:rPr lang="ru-RU" dirty="0" smtClean="0"/>
              <a:t>Школа </a:t>
            </a:r>
          </a:p>
          <a:p>
            <a:pPr marL="571500" indent="-571500">
              <a:buNone/>
            </a:pPr>
            <a:r>
              <a:rPr lang="ru-RU" dirty="0" smtClean="0"/>
              <a:t>Рассматривается вопрос об изготовлении и установке модульной школы на 200 мест проектная стоимость составляет 10 062 232 рубля</a:t>
            </a:r>
          </a:p>
          <a:p>
            <a:pPr marL="571500" indent="-571500">
              <a:buNone/>
            </a:pPr>
            <a:r>
              <a:rPr lang="ru-RU" dirty="0" smtClean="0"/>
              <a:t>Стоимость строительства 220 032 000 рублей, без внешних инженерных сетей, без оборудования.</a:t>
            </a:r>
          </a:p>
          <a:p>
            <a:pPr marL="571500" indent="-571500">
              <a:buNone/>
            </a:pPr>
            <a:r>
              <a:rPr lang="ru-RU" dirty="0" smtClean="0"/>
              <a:t>2. Детские сады</a:t>
            </a:r>
          </a:p>
          <a:p>
            <a:pPr marL="571500" indent="-571500">
              <a:buNone/>
            </a:pPr>
            <a:r>
              <a:rPr lang="ru-RU" dirty="0" smtClean="0"/>
              <a:t>Согласно плану мероприятий «Дорожная карта» в 2015 году будет разработана ПСД строительство детского образовательного учреждения в </a:t>
            </a:r>
            <a:r>
              <a:rPr lang="ru-RU" dirty="0" err="1" smtClean="0"/>
              <a:t>ст.Митякинской</a:t>
            </a:r>
            <a:endParaRPr lang="ru-RU" dirty="0" smtClean="0"/>
          </a:p>
          <a:p>
            <a:pPr marL="571500" indent="-571500">
              <a:buNone/>
            </a:pPr>
            <a:r>
              <a:rPr lang="ru-RU" dirty="0" smtClean="0"/>
              <a:t>В2016 году планируется строительство ДОУ на 40 мест модульного здания</a:t>
            </a:r>
          </a:p>
          <a:p>
            <a:pPr marL="571500" indent="-571500">
              <a:buNone/>
            </a:pPr>
            <a:r>
              <a:rPr lang="ru-RU" dirty="0" smtClean="0"/>
              <a:t>Данное строительство ДОУ утверждено постановлением администрации Тарасовского района №594 от 29.04.2013 «Изменение в отраслях социальной сферы, направленные на повышение эффективности образования в Тарасовском районе»</a:t>
            </a:r>
          </a:p>
          <a:p>
            <a:pPr marL="571500" indent="-571500">
              <a:buNone/>
            </a:pPr>
            <a:endParaRPr lang="ru-RU" sz="28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0" y="45720"/>
          <a:ext cx="8715440" cy="332898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178860"/>
                <a:gridCol w="2178860"/>
                <a:gridCol w="2178860"/>
                <a:gridCol w="2178860"/>
              </a:tblGrid>
              <a:tr h="365760">
                <a:tc gridSpan="4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Количество учащихся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baseline="0" dirty="0" err="1" smtClean="0"/>
                        <a:t>Митякинской</a:t>
                      </a:r>
                      <a:r>
                        <a:rPr lang="ru-RU" sz="1800" baseline="0" dirty="0" smtClean="0"/>
                        <a:t> СОШ</a:t>
                      </a:r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2015</a:t>
                      </a:r>
                      <a:endParaRPr lang="ru-RU" sz="1800" dirty="0"/>
                    </a:p>
                  </a:txBody>
                  <a:tcPr/>
                </a:tc>
              </a:tr>
              <a:tr h="294306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Ст. </a:t>
                      </a:r>
                      <a:r>
                        <a:rPr lang="ru-RU" sz="1800" dirty="0" err="1" smtClean="0"/>
                        <a:t>Митякинская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153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17</a:t>
                      </a:r>
                      <a:endParaRPr lang="ru-RU" sz="18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х. В. Дубы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-</a:t>
                      </a:r>
                      <a:endParaRPr lang="ru-RU" sz="18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х. С. Дубы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18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х. Н. Дубы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29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/>
                </a:tc>
              </a:tr>
              <a:tr h="40290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х. </a:t>
                      </a:r>
                      <a:r>
                        <a:rPr lang="ru-RU" sz="1800" dirty="0" err="1" smtClean="0"/>
                        <a:t>Патроновка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-</a:t>
                      </a:r>
                      <a:endParaRPr lang="ru-RU" sz="18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х. Садки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Итог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192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230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23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3571876"/>
          <a:ext cx="8643998" cy="298515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321999"/>
                <a:gridCol w="4321999"/>
              </a:tblGrid>
              <a:tr h="523879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Количество детей по учету больницы до 7 лет</a:t>
                      </a:r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ст. </a:t>
                      </a:r>
                      <a:r>
                        <a:rPr lang="ru-RU" sz="1800" dirty="0" err="1" smtClean="0"/>
                        <a:t>Митякинская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108</a:t>
                      </a:r>
                      <a:endParaRPr lang="ru-RU" sz="1800" dirty="0"/>
                    </a:p>
                  </a:txBody>
                  <a:tcPr/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х. Садки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8</a:t>
                      </a:r>
                      <a:endParaRPr lang="ru-RU" sz="1800" dirty="0"/>
                    </a:p>
                  </a:txBody>
                  <a:tcPr/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х. Дубы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41</a:t>
                      </a:r>
                      <a:endParaRPr lang="ru-RU" sz="1800" dirty="0"/>
                    </a:p>
                  </a:txBody>
                  <a:tcPr/>
                </a:tc>
              </a:tr>
              <a:tr h="52387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Итог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157</a:t>
                      </a:r>
                      <a:endParaRPr lang="ru-RU" sz="1800" dirty="0"/>
                    </a:p>
                  </a:txBody>
                  <a:tcPr/>
                </a:tc>
              </a:tr>
              <a:tr h="23812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Всего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387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i="1" dirty="0" smtClean="0">
                <a:solidFill>
                  <a:srgbClr val="151236"/>
                </a:solidFill>
              </a:rPr>
              <a:t>IX</a:t>
            </a:r>
            <a:r>
              <a:rPr lang="ru-RU" sz="7200" b="1" i="1" dirty="0" smtClean="0">
                <a:solidFill>
                  <a:srgbClr val="151236"/>
                </a:solidFill>
              </a:rPr>
              <a:t>. Культура</a:t>
            </a:r>
            <a:endParaRPr lang="ru-RU" sz="7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9372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7115196"/>
                <a:gridCol w="1114404"/>
              </a:tblGrid>
              <a:tr h="937260">
                <a:tc>
                  <a:txBody>
                    <a:bodyPr/>
                    <a:lstStyle/>
                    <a:p>
                      <a:r>
                        <a:rPr lang="ru-RU" sz="2800" b="0" dirty="0" smtClean="0"/>
                        <a:t>Проведено</a:t>
                      </a:r>
                      <a:r>
                        <a:rPr lang="ru-RU" sz="2800" b="0" baseline="0" dirty="0" smtClean="0"/>
                        <a:t> культурных мероприятий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0" dirty="0" smtClean="0"/>
                        <a:t>50 </a:t>
                      </a:r>
                      <a:r>
                        <a:rPr lang="ru-RU" sz="2800" b="0" dirty="0" err="1" smtClean="0"/>
                        <a:t>шт</a:t>
                      </a:r>
                      <a:endParaRPr lang="ru-RU" sz="28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00034" y="2428868"/>
            <a:ext cx="8286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Спонсорами приобретено в 2014 году музыкальное оборудование</a:t>
            </a:r>
            <a:endParaRPr lang="ru-RU" sz="32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34" y="3500438"/>
          <a:ext cx="8286808" cy="226791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143404"/>
                <a:gridCol w="4143404"/>
              </a:tblGrid>
              <a:tr h="70866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Материальная помощь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53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декабрь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октябрь</a:t>
                      </a:r>
                      <a:endParaRPr lang="ru-RU" sz="1800" dirty="0"/>
                    </a:p>
                  </a:txBody>
                  <a:tcPr/>
                </a:tc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4 000р.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30 000р.</a:t>
                      </a:r>
                    </a:p>
                    <a:p>
                      <a:pPr algn="ctr"/>
                      <a:r>
                        <a:rPr lang="ru-RU" sz="1800" dirty="0" smtClean="0"/>
                        <a:t>Помощь в приобретении компьютера 30 000р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i="1" dirty="0" smtClean="0">
                <a:solidFill>
                  <a:srgbClr val="151236"/>
                </a:solidFill>
              </a:rPr>
              <a:t>IX</a:t>
            </a:r>
            <a:r>
              <a:rPr lang="ru-RU" sz="7200" b="1" i="1" dirty="0" smtClean="0">
                <a:solidFill>
                  <a:srgbClr val="151236"/>
                </a:solidFill>
              </a:rPr>
              <a:t>. Культура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Бюджет 1915,8 тыс. р. В </a:t>
            </a:r>
            <a:r>
              <a:rPr lang="ru-RU" dirty="0" err="1" smtClean="0"/>
              <a:t>тч</a:t>
            </a:r>
            <a:r>
              <a:rPr lang="ru-RU" dirty="0" smtClean="0"/>
              <a:t>. </a:t>
            </a:r>
            <a:r>
              <a:rPr lang="ru-RU" dirty="0" err="1" smtClean="0"/>
              <a:t>з</a:t>
            </a:r>
            <a:r>
              <a:rPr lang="ru-RU" dirty="0" smtClean="0"/>
              <a:t>/</a:t>
            </a:r>
            <a:r>
              <a:rPr lang="ru-RU" dirty="0" err="1" smtClean="0"/>
              <a:t>п</a:t>
            </a:r>
            <a:r>
              <a:rPr lang="ru-RU" dirty="0" smtClean="0"/>
              <a:t> – 1460 тыс. р.</a:t>
            </a:r>
          </a:p>
          <a:p>
            <a:pPr>
              <a:buNone/>
            </a:pPr>
            <a:r>
              <a:rPr lang="ru-RU" dirty="0" smtClean="0"/>
              <a:t>Работников 12 человек</a:t>
            </a:r>
          </a:p>
          <a:p>
            <a:pPr algn="ctr">
              <a:buNone/>
            </a:pPr>
            <a:r>
              <a:rPr lang="ru-RU" dirty="0" smtClean="0"/>
              <a:t>В 2015 году приобретено: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Пожарная сигнализация в МДК </a:t>
            </a:r>
            <a:r>
              <a:rPr lang="ru-RU" dirty="0" err="1" smtClean="0"/>
              <a:t>Патроновский</a:t>
            </a:r>
            <a:r>
              <a:rPr lang="ru-RU" dirty="0" smtClean="0"/>
              <a:t> 65 950,0 р.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Стройматериалы (линолеум, фанера, краска, ДВП) 131 033,40 р.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Акустическая система 2 </a:t>
            </a:r>
            <a:r>
              <a:rPr lang="ru-RU" dirty="0" err="1" smtClean="0"/>
              <a:t>шт</a:t>
            </a:r>
            <a:r>
              <a:rPr lang="ru-RU" dirty="0" smtClean="0"/>
              <a:t> 52 580 р.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Микросистема </a:t>
            </a:r>
            <a:r>
              <a:rPr lang="en-US" dirty="0" smtClean="0"/>
              <a:t>LG</a:t>
            </a:r>
            <a:r>
              <a:rPr lang="ru-RU" dirty="0" smtClean="0"/>
              <a:t> в Н. </a:t>
            </a:r>
            <a:r>
              <a:rPr lang="ru-RU" dirty="0" err="1" smtClean="0"/>
              <a:t>Дубовской</a:t>
            </a:r>
            <a:r>
              <a:rPr lang="ru-RU" dirty="0" smtClean="0"/>
              <a:t> СК 10200,0 р.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Радиоприемник «Сигнал» </a:t>
            </a:r>
            <a:r>
              <a:rPr lang="ru-RU" dirty="0" err="1" smtClean="0"/>
              <a:t>Патроновский</a:t>
            </a:r>
            <a:r>
              <a:rPr lang="ru-RU" dirty="0" smtClean="0"/>
              <a:t> СК 2600 р.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Шторы музей 8 </a:t>
            </a:r>
            <a:r>
              <a:rPr lang="ru-RU" dirty="0" err="1" smtClean="0"/>
              <a:t>шт</a:t>
            </a:r>
            <a:r>
              <a:rPr lang="ru-RU" dirty="0" smtClean="0"/>
              <a:t> 11260 р.</a:t>
            </a:r>
          </a:p>
          <a:p>
            <a:pPr marL="514350" indent="-514350">
              <a:buNone/>
            </a:pPr>
            <a:r>
              <a:rPr lang="ru-RU" dirty="0" smtClean="0"/>
              <a:t>Итого: 273623,4 р.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i="1" dirty="0" smtClean="0">
                <a:solidFill>
                  <a:srgbClr val="151236"/>
                </a:solidFill>
              </a:rPr>
              <a:t>X</a:t>
            </a:r>
            <a:r>
              <a:rPr lang="ru-RU" sz="7200" b="1" i="1" dirty="0" smtClean="0">
                <a:solidFill>
                  <a:srgbClr val="151236"/>
                </a:solidFill>
              </a:rPr>
              <a:t>. Безопасность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 algn="ctr">
              <a:buNone/>
            </a:pPr>
            <a:r>
              <a:rPr lang="ru-RU" sz="2200" b="1" dirty="0" smtClean="0"/>
              <a:t>Противопожарная безопасность</a:t>
            </a:r>
          </a:p>
          <a:p>
            <a:pPr marL="514350" indent="-514350">
              <a:buNone/>
            </a:pPr>
            <a:r>
              <a:rPr lang="ru-RU" sz="2200" dirty="0" smtClean="0"/>
              <a:t>В 2015 году проведены районные учения с участием 3 поселений. Присутствовали представители областной администрации и МЧС. Учениям была дана положительная оценка.</a:t>
            </a:r>
          </a:p>
          <a:p>
            <a:pPr marL="514350" indent="-514350">
              <a:buNone/>
            </a:pPr>
            <a:r>
              <a:rPr lang="ru-RU" sz="2200" dirty="0" smtClean="0"/>
              <a:t>Для тушения пожаров приобретены </a:t>
            </a:r>
            <a:r>
              <a:rPr lang="ru-RU" sz="2200" dirty="0" err="1" smtClean="0"/>
              <a:t>мотопомпа</a:t>
            </a:r>
            <a:r>
              <a:rPr lang="ru-RU" sz="2200" dirty="0" smtClean="0"/>
              <a:t>, 4 ранца и оборудованы 4 пирса с твердым покрытием и освещением в ст. </a:t>
            </a:r>
            <a:r>
              <a:rPr lang="ru-RU" sz="2200" dirty="0" err="1" smtClean="0"/>
              <a:t>Митякинской</a:t>
            </a:r>
            <a:r>
              <a:rPr lang="ru-RU" sz="2200" dirty="0" smtClean="0"/>
              <a:t> и хуторах.</a:t>
            </a:r>
          </a:p>
          <a:p>
            <a:pPr marL="514350" indent="-514350">
              <a:buNone/>
            </a:pPr>
            <a:r>
              <a:rPr lang="ru-RU" sz="2200" dirty="0" smtClean="0"/>
              <a:t>В сентябре 2015 года во время возгорания лесного массива было привлечено 100 единиц техники, 400 человек, 8 вертолетов, 2 самолета Бе-200. Было организованно 3-х разовое питание и эвакуация жителей х. </a:t>
            </a:r>
            <a:r>
              <a:rPr lang="ru-RU" sz="2200" dirty="0" err="1" smtClean="0"/>
              <a:t>Патроновка</a:t>
            </a:r>
            <a:r>
              <a:rPr lang="ru-RU" sz="2200" dirty="0" smtClean="0"/>
              <a:t>. Помощь оказывали: </a:t>
            </a:r>
            <a:r>
              <a:rPr lang="ru-RU" sz="2200" dirty="0" err="1" smtClean="0"/>
              <a:t>Митякинский</a:t>
            </a:r>
            <a:r>
              <a:rPr lang="ru-RU" sz="2200" dirty="0" smtClean="0"/>
              <a:t> техникум, Охотхозяйство, </a:t>
            </a:r>
            <a:r>
              <a:rPr lang="ru-RU" sz="2200" dirty="0" err="1" smtClean="0"/>
              <a:t>Войковское</a:t>
            </a:r>
            <a:r>
              <a:rPr lang="ru-RU" sz="2200" dirty="0" smtClean="0"/>
              <a:t> и </a:t>
            </a:r>
            <a:r>
              <a:rPr lang="ru-RU" sz="2200" dirty="0" err="1" smtClean="0"/>
              <a:t>Зеленовское</a:t>
            </a:r>
            <a:r>
              <a:rPr lang="ru-RU" sz="2200" dirty="0" smtClean="0"/>
              <a:t> С П, предприниматели и работники предприятий, жители. Ликвидация пожара продолжалась 3-ое суток. Дана высокая оценка высшего руководства.</a:t>
            </a:r>
          </a:p>
          <a:p>
            <a:pPr marL="514350" indent="-514350">
              <a:buNone/>
            </a:pPr>
            <a:r>
              <a:rPr lang="ru-RU" sz="2200" dirty="0" smtClean="0"/>
              <a:t>С декабря 2015 года организованна круглогодичная и круглосуточная работа пожарного депо на базе ГАУ «Лес» для ликвидации возгораний на территории </a:t>
            </a:r>
            <a:r>
              <a:rPr lang="ru-RU" sz="2200" dirty="0" err="1" smtClean="0"/>
              <a:t>Митякинского</a:t>
            </a:r>
            <a:r>
              <a:rPr lang="ru-RU" sz="2200" dirty="0" smtClean="0"/>
              <a:t> с. п.</a:t>
            </a:r>
          </a:p>
          <a:p>
            <a:pPr marL="514350" indent="-514350">
              <a:buNone/>
            </a:pPr>
            <a:endParaRPr lang="ru-RU" sz="22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i="1" dirty="0" smtClean="0">
                <a:solidFill>
                  <a:srgbClr val="151236"/>
                </a:solidFill>
              </a:rPr>
              <a:t>X</a:t>
            </a:r>
            <a:r>
              <a:rPr lang="ru-RU" sz="7200" b="1" i="1" dirty="0" smtClean="0">
                <a:solidFill>
                  <a:srgbClr val="151236"/>
                </a:solidFill>
              </a:rPr>
              <a:t>. Безопасность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Против экстремизма и терроризма.</a:t>
            </a:r>
          </a:p>
          <a:p>
            <a:pPr>
              <a:buNone/>
            </a:pPr>
            <a:r>
              <a:rPr lang="ru-RU" sz="2400" dirty="0" smtClean="0"/>
              <a:t>27 февраля 2014 года состоялось собрание  депутатов, руководителей, членов ДНД и ДКД, пограничников, сотрудников полиции. С целью «обеспечение общественного порядка и противодействие преступности на территории </a:t>
            </a:r>
            <a:r>
              <a:rPr lang="ru-RU" sz="2400" dirty="0" err="1" smtClean="0"/>
              <a:t>Митякинского</a:t>
            </a:r>
            <a:r>
              <a:rPr lang="ru-RU" sz="2400" dirty="0" smtClean="0"/>
              <a:t> поселения. Организованны дежурства с 16 марта по 1 апреля 2014 года.</a:t>
            </a:r>
          </a:p>
          <a:p>
            <a:pPr>
              <a:buNone/>
            </a:pPr>
            <a:r>
              <a:rPr lang="ru-RU" sz="2400" dirty="0" err="1" smtClean="0"/>
              <a:t>Бодрухин</a:t>
            </a:r>
            <a:r>
              <a:rPr lang="ru-RU" sz="2400" dirty="0" smtClean="0"/>
              <a:t> А.С., Орехов А. Ю., Тищенко Р.А., </a:t>
            </a:r>
            <a:r>
              <a:rPr lang="ru-RU" sz="2400" dirty="0" err="1" smtClean="0"/>
              <a:t>Бошмаков</a:t>
            </a:r>
            <a:r>
              <a:rPr lang="ru-RU" sz="2400" dirty="0" smtClean="0"/>
              <a:t> М.А., </a:t>
            </a:r>
            <a:r>
              <a:rPr lang="ru-RU" sz="2400" dirty="0" err="1" smtClean="0"/>
              <a:t>Бодрухин</a:t>
            </a:r>
            <a:r>
              <a:rPr lang="ru-RU" sz="2400" dirty="0" smtClean="0"/>
              <a:t>. С.П., </a:t>
            </a:r>
            <a:r>
              <a:rPr lang="ru-RU" sz="2400" dirty="0" err="1" smtClean="0"/>
              <a:t>Копичко</a:t>
            </a:r>
            <a:r>
              <a:rPr lang="ru-RU" sz="2400" dirty="0" smtClean="0"/>
              <a:t> П.Б., </a:t>
            </a:r>
            <a:r>
              <a:rPr lang="ru-RU" sz="2400" dirty="0" err="1" smtClean="0"/>
              <a:t>Бодрухин</a:t>
            </a:r>
            <a:r>
              <a:rPr lang="ru-RU" sz="2400" dirty="0" smtClean="0"/>
              <a:t> И.И., Удовенко А.И., Корчагин П.  , </a:t>
            </a:r>
            <a:r>
              <a:rPr lang="ru-RU" sz="2400" dirty="0" err="1" smtClean="0"/>
              <a:t>Грешнов</a:t>
            </a:r>
            <a:r>
              <a:rPr lang="ru-RU" sz="2400" dirty="0" smtClean="0"/>
              <a:t> П.В., </a:t>
            </a:r>
            <a:r>
              <a:rPr lang="ru-RU" sz="2400" dirty="0" err="1" smtClean="0"/>
              <a:t>Горшколепов</a:t>
            </a:r>
            <a:r>
              <a:rPr lang="ru-RU" sz="2400" dirty="0" smtClean="0"/>
              <a:t> С.И., </a:t>
            </a:r>
            <a:r>
              <a:rPr lang="ru-RU" sz="2400" dirty="0" err="1" smtClean="0"/>
              <a:t>Куприенко</a:t>
            </a:r>
            <a:r>
              <a:rPr lang="ru-RU" sz="2400" dirty="0" smtClean="0"/>
              <a:t> В.А.</a:t>
            </a:r>
          </a:p>
          <a:p>
            <a:pPr>
              <a:buNone/>
            </a:pPr>
            <a:r>
              <a:rPr lang="ru-RU" sz="2400" dirty="0" smtClean="0"/>
              <a:t>Всего за 2014 год принято около 5000 беженцев, на территории </a:t>
            </a:r>
            <a:r>
              <a:rPr lang="ru-RU" sz="2400" dirty="0" err="1" smtClean="0"/>
              <a:t>Митякинского</a:t>
            </a:r>
            <a:r>
              <a:rPr lang="ru-RU" sz="2400" dirty="0" smtClean="0"/>
              <a:t> поселения </a:t>
            </a:r>
            <a:r>
              <a:rPr lang="ru-RU" sz="2400" dirty="0" err="1" smtClean="0"/>
              <a:t>распологалось</a:t>
            </a:r>
            <a:r>
              <a:rPr lang="ru-RU" sz="2400" dirty="0" smtClean="0"/>
              <a:t> около 3 тыс. ч.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i="1" dirty="0" smtClean="0">
                <a:solidFill>
                  <a:srgbClr val="151236"/>
                </a:solidFill>
              </a:rPr>
              <a:t>X</a:t>
            </a:r>
            <a:r>
              <a:rPr lang="ru-RU" sz="7200" b="1" i="1" dirty="0" smtClean="0">
                <a:solidFill>
                  <a:srgbClr val="151236"/>
                </a:solidFill>
              </a:rPr>
              <a:t>. Безопасность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Для ЧС приобретено в 2014 году: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Резервный источник электроэнергии 280 тыс. р. Соф 50 тыс. р., установлен в 2015 году в </a:t>
            </a:r>
            <a:r>
              <a:rPr lang="ru-RU" dirty="0" err="1" smtClean="0"/>
              <a:t>Митякинской</a:t>
            </a:r>
            <a:r>
              <a:rPr lang="ru-RU" dirty="0" smtClean="0"/>
              <a:t> больнице</a:t>
            </a:r>
          </a:p>
          <a:p>
            <a:pPr marL="514350" indent="-514350">
              <a:buNone/>
            </a:pPr>
            <a:r>
              <a:rPr lang="ru-RU" dirty="0" smtClean="0"/>
              <a:t>Для ЧС приобретено в 2015 году:</a:t>
            </a:r>
          </a:p>
          <a:p>
            <a:pPr marL="514350" indent="-514350">
              <a:buNone/>
            </a:pPr>
            <a:r>
              <a:rPr lang="ru-RU" dirty="0" smtClean="0"/>
              <a:t>2.  Резервный источник электроэнергии 271 тыс. р. Установлен в </a:t>
            </a:r>
            <a:r>
              <a:rPr lang="ru-RU" dirty="0" err="1" smtClean="0"/>
              <a:t>Митякинской</a:t>
            </a:r>
            <a:r>
              <a:rPr lang="ru-RU" dirty="0" smtClean="0"/>
              <a:t> СОШ</a:t>
            </a:r>
          </a:p>
          <a:p>
            <a:pPr marL="514350" indent="-514350">
              <a:buNone/>
            </a:pPr>
            <a:r>
              <a:rPr lang="ru-RU" dirty="0" smtClean="0"/>
              <a:t>Спонсорская помощь </a:t>
            </a:r>
            <a:r>
              <a:rPr lang="ru-RU" dirty="0" err="1" smtClean="0"/>
              <a:t>КубаньДобычаКраснодар</a:t>
            </a:r>
            <a:endParaRPr lang="ru-RU" dirty="0" smtClean="0"/>
          </a:p>
          <a:p>
            <a:pPr marL="514350" indent="-514350">
              <a:buAutoNum type="arabicPeriod" startAt="3"/>
            </a:pPr>
            <a:r>
              <a:rPr lang="ru-RU" dirty="0" err="1" smtClean="0"/>
              <a:t>Атомобиль</a:t>
            </a:r>
            <a:r>
              <a:rPr lang="ru-RU" dirty="0" smtClean="0"/>
              <a:t> для подвоза воды 5 кб.</a:t>
            </a:r>
          </a:p>
          <a:p>
            <a:pPr marL="514350" indent="-514350">
              <a:buNone/>
            </a:pPr>
            <a:r>
              <a:rPr lang="ru-RU" dirty="0" smtClean="0"/>
              <a:t>Итого:321 тыс. р.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-1429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i="1" dirty="0" smtClean="0">
                <a:solidFill>
                  <a:srgbClr val="151236"/>
                </a:solidFill>
              </a:rPr>
              <a:t>I.</a:t>
            </a:r>
            <a:r>
              <a:rPr lang="ru-RU" sz="7200" b="1" i="1" dirty="0" smtClean="0">
                <a:solidFill>
                  <a:srgbClr val="151236"/>
                </a:solidFill>
              </a:rPr>
              <a:t>Бюджет</a:t>
            </a:r>
            <a:endParaRPr lang="ru-RU" sz="7200" b="1" i="1" dirty="0">
              <a:solidFill>
                <a:srgbClr val="151236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9" y="1000108"/>
          <a:ext cx="9144009" cy="559502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06287"/>
                <a:gridCol w="1306287"/>
                <a:gridCol w="1306287"/>
                <a:gridCol w="1306287"/>
                <a:gridCol w="1306287"/>
                <a:gridCol w="1306287"/>
                <a:gridCol w="1306287"/>
              </a:tblGrid>
              <a:tr h="365760">
                <a:tc>
                  <a:txBody>
                    <a:bodyPr/>
                    <a:lstStyle/>
                    <a:p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2009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2012</a:t>
                      </a:r>
                      <a:endParaRPr lang="ru-RU" sz="1800" dirty="0">
                        <a:latin typeface="Cambria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2013</a:t>
                      </a:r>
                      <a:endParaRPr lang="ru-RU" sz="1800" dirty="0">
                        <a:latin typeface="Cambria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2014</a:t>
                      </a:r>
                      <a:endParaRPr lang="ru-RU" sz="1800" dirty="0">
                        <a:latin typeface="Cambria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2015</a:t>
                      </a:r>
                      <a:endParaRPr lang="ru-RU" sz="1800" dirty="0">
                        <a:latin typeface="Cambria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2016</a:t>
                      </a:r>
                      <a:endParaRPr lang="ru-RU" sz="1800" dirty="0">
                        <a:latin typeface="Cambria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/>
                </a:tc>
              </a:tr>
              <a:tr h="120587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ambria" pitchFamily="18" charset="0"/>
                        </a:rPr>
                        <a:t>Доходы собственные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ambria" pitchFamily="18" charset="0"/>
                        </a:rPr>
                        <a:t>2 212 тыс.р.</a:t>
                      </a:r>
                    </a:p>
                    <a:p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Cambria" pitchFamily="18" charset="0"/>
                        </a:rPr>
                        <a:t>3 420 тыс.р.</a:t>
                      </a:r>
                      <a:endParaRPr lang="ru-RU" sz="1800" b="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2 617,6 тыс.р.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3665 тыс.р.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4352,5</a:t>
                      </a:r>
                      <a:r>
                        <a:rPr lang="ru-RU" sz="1800" baseline="0" dirty="0" smtClean="0">
                          <a:latin typeface="Cambria" pitchFamily="18" charset="0"/>
                        </a:rPr>
                        <a:t> тыс. р.</a:t>
                      </a:r>
                    </a:p>
                    <a:p>
                      <a:pPr algn="ctr"/>
                      <a:r>
                        <a:rPr lang="ru-RU" sz="1800" baseline="0" dirty="0" smtClean="0">
                          <a:latin typeface="Cambria" pitchFamily="18" charset="0"/>
                        </a:rPr>
                        <a:t>В </a:t>
                      </a:r>
                      <a:r>
                        <a:rPr lang="ru-RU" sz="1800" baseline="0" dirty="0" err="1" smtClean="0">
                          <a:latin typeface="Cambria" pitchFamily="18" charset="0"/>
                        </a:rPr>
                        <a:t>тч</a:t>
                      </a:r>
                      <a:r>
                        <a:rPr lang="ru-RU" sz="1800" baseline="0" dirty="0" smtClean="0">
                          <a:latin typeface="Cambria" pitchFamily="18" charset="0"/>
                        </a:rPr>
                        <a:t>. </a:t>
                      </a:r>
                      <a:r>
                        <a:rPr lang="ru-RU" sz="1800" baseline="0" dirty="0" err="1" smtClean="0">
                          <a:latin typeface="Cambria" pitchFamily="18" charset="0"/>
                        </a:rPr>
                        <a:t>акц</a:t>
                      </a:r>
                      <a:r>
                        <a:rPr lang="ru-RU" sz="1800" baseline="0" dirty="0" smtClean="0">
                          <a:latin typeface="Cambria" pitchFamily="18" charset="0"/>
                        </a:rPr>
                        <a:t> 1666,1 т </a:t>
                      </a:r>
                      <a:r>
                        <a:rPr lang="ru-RU" sz="1800" baseline="0" dirty="0" err="1" smtClean="0">
                          <a:latin typeface="Cambria" pitchFamily="18" charset="0"/>
                        </a:rPr>
                        <a:t>р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5137,7 тыс. р.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В </a:t>
                      </a:r>
                      <a:r>
                        <a:rPr lang="ru-RU" sz="1800" dirty="0" err="1" smtClean="0">
                          <a:latin typeface="Cambria" pitchFamily="18" charset="0"/>
                        </a:rPr>
                        <a:t>тч</a:t>
                      </a:r>
                      <a:r>
                        <a:rPr lang="ru-RU" sz="1800" dirty="0" smtClean="0">
                          <a:latin typeface="Cambria" pitchFamily="18" charset="0"/>
                        </a:rPr>
                        <a:t>. </a:t>
                      </a:r>
                      <a:r>
                        <a:rPr lang="ru-RU" sz="1800" dirty="0" err="1" smtClean="0">
                          <a:latin typeface="Cambria" pitchFamily="18" charset="0"/>
                        </a:rPr>
                        <a:t>Акц</a:t>
                      </a:r>
                      <a:r>
                        <a:rPr lang="ru-RU" sz="1800" dirty="0" smtClean="0">
                          <a:latin typeface="Cambria" pitchFamily="18" charset="0"/>
                        </a:rPr>
                        <a:t> 2210,6 т </a:t>
                      </a:r>
                      <a:r>
                        <a:rPr lang="ru-RU" sz="1800" dirty="0" err="1" smtClean="0">
                          <a:latin typeface="Cambria" pitchFamily="18" charset="0"/>
                        </a:rPr>
                        <a:t>р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62295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ambria" pitchFamily="18" charset="0"/>
                        </a:rPr>
                        <a:t>Дотации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ambria" pitchFamily="18" charset="0"/>
                        </a:rPr>
                        <a:t>478,1 тыс. р.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Cambria" pitchFamily="18" charset="0"/>
                        </a:rPr>
                        <a:t>3 233 тыс.р.</a:t>
                      </a:r>
                      <a:endParaRPr lang="ru-RU" sz="1800" b="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2 920,9 </a:t>
                      </a:r>
                      <a:r>
                        <a:rPr lang="ru-RU" sz="1800" b="0" dirty="0" smtClean="0">
                          <a:latin typeface="Cambria" pitchFamily="18" charset="0"/>
                        </a:rPr>
                        <a:t>тыс.р.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3758,8 тыс.р.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5220,5 тыс. р.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4119,9 тыс. р.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63725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ambria" pitchFamily="18" charset="0"/>
                        </a:rPr>
                        <a:t>Недоимка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ambria" pitchFamily="18" charset="0"/>
                        </a:rPr>
                        <a:t>1350 тыс.р.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Cambria" pitchFamily="18" charset="0"/>
                        </a:rPr>
                        <a:t>486 тыс.р.</a:t>
                      </a:r>
                      <a:endParaRPr lang="ru-RU" sz="1800" b="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116,4 </a:t>
                      </a:r>
                      <a:r>
                        <a:rPr lang="ru-RU" sz="1800" b="0" dirty="0" smtClean="0">
                          <a:latin typeface="Cambria" pitchFamily="18" charset="0"/>
                        </a:rPr>
                        <a:t>тыс.р.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70</a:t>
                      </a:r>
                      <a:r>
                        <a:rPr lang="ru-RU" sz="1800" baseline="0" dirty="0" smtClean="0">
                          <a:latin typeface="Cambria" pitchFamily="18" charset="0"/>
                        </a:rPr>
                        <a:t> тыс. р.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101 тыс. р.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150 тыс. р.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36579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ambria" pitchFamily="18" charset="0"/>
                        </a:rPr>
                        <a:t>Долг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ambria" pitchFamily="18" charset="0"/>
                        </a:rPr>
                        <a:t>860 тыс.р.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Cambria" pitchFamily="18" charset="0"/>
                        </a:rPr>
                        <a:t>0 </a:t>
                      </a:r>
                      <a:endParaRPr lang="ru-RU" sz="1800" b="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0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0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0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0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122591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ambria" pitchFamily="18" charset="0"/>
                        </a:rPr>
                        <a:t>Налоги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ambria" pitchFamily="18" charset="0"/>
                        </a:rPr>
                        <a:t>73%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82%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89,1%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74%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108%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85% продажа земли 278,5</a:t>
                      </a:r>
                      <a:r>
                        <a:rPr lang="ru-RU" sz="1800" baseline="0" dirty="0" smtClean="0">
                          <a:latin typeface="Cambria" pitchFamily="18" charset="0"/>
                        </a:rPr>
                        <a:t> тыс. р.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ambria" pitchFamily="18" charset="0"/>
                        </a:rPr>
                        <a:t>Земельный</a:t>
                      </a:r>
                      <a:r>
                        <a:rPr lang="ru-RU" sz="1800" baseline="0" dirty="0" smtClean="0">
                          <a:latin typeface="Cambria" pitchFamily="18" charset="0"/>
                        </a:rPr>
                        <a:t> налог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ambria" pitchFamily="18" charset="0"/>
                        </a:rPr>
                        <a:t>72%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61,7%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68,4%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92,5%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122%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mbria" pitchFamily="18" charset="0"/>
                        </a:rPr>
                        <a:t>100%</a:t>
                      </a:r>
                      <a:endParaRPr lang="ru-RU" sz="1800" dirty="0">
                        <a:latin typeface="Cambr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dirty="0" smtClean="0"/>
              <a:t>Всего в 2015 году израсходовано средств из бюджета 3 033 тыс. р. = 1  771 тыс. р. (собственных) + 1  261,5 тыс. р. (</a:t>
            </a:r>
            <a:r>
              <a:rPr lang="ru-RU" sz="4000" dirty="0" err="1" smtClean="0"/>
              <a:t>акц</a:t>
            </a:r>
            <a:r>
              <a:rPr lang="ru-RU" sz="4000" dirty="0" smtClean="0"/>
              <a:t>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-214338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i="1" dirty="0" smtClean="0">
                <a:solidFill>
                  <a:srgbClr val="151236"/>
                </a:solidFill>
              </a:rPr>
              <a:t>II</a:t>
            </a:r>
            <a:r>
              <a:rPr lang="ru-RU" sz="7200" b="1" i="1" dirty="0" smtClean="0">
                <a:solidFill>
                  <a:srgbClr val="151236"/>
                </a:solidFill>
              </a:rPr>
              <a:t>.Газификация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429420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4500" dirty="0" smtClean="0">
                <a:latin typeface="Cambria" pitchFamily="18" charset="0"/>
              </a:rPr>
              <a:t>Завершена газификация ул. Малая Садовая </a:t>
            </a:r>
          </a:p>
          <a:p>
            <a:pPr marL="514350" indent="-514350" algn="ctr">
              <a:buNone/>
            </a:pPr>
            <a:r>
              <a:rPr lang="ru-RU" sz="4500" dirty="0" smtClean="0">
                <a:latin typeface="Cambria" pitchFamily="18" charset="0"/>
              </a:rPr>
              <a:t>      Освоено  700 тыс. р. В 2012 году.</a:t>
            </a:r>
          </a:p>
          <a:p>
            <a:pPr marL="514350" indent="-514350">
              <a:buNone/>
            </a:pPr>
            <a:r>
              <a:rPr lang="ru-RU" sz="4500" dirty="0" smtClean="0">
                <a:latin typeface="Cambria" pitchFamily="18" charset="0"/>
              </a:rPr>
              <a:t>2.    Завершена </a:t>
            </a:r>
            <a:r>
              <a:rPr lang="en-US" sz="4500" dirty="0" smtClean="0">
                <a:latin typeface="Cambria" pitchFamily="18" charset="0"/>
              </a:rPr>
              <a:t>I</a:t>
            </a:r>
            <a:r>
              <a:rPr lang="ru-RU" sz="4500" dirty="0" smtClean="0">
                <a:latin typeface="Cambria" pitchFamily="18" charset="0"/>
              </a:rPr>
              <a:t> очередь газопровода х. Дубы</a:t>
            </a:r>
          </a:p>
          <a:p>
            <a:pPr marL="514350" indent="-514350" algn="ctr">
              <a:buNone/>
            </a:pPr>
            <a:r>
              <a:rPr lang="ru-RU" sz="4500" dirty="0" smtClean="0">
                <a:latin typeface="Cambria" pitchFamily="18" charset="0"/>
              </a:rPr>
              <a:t>Газифицирован 31двор  </a:t>
            </a:r>
          </a:p>
          <a:p>
            <a:pPr marL="514350" indent="-514350" algn="ctr">
              <a:buNone/>
            </a:pPr>
            <a:r>
              <a:rPr lang="ru-RU" sz="4500" dirty="0" smtClean="0">
                <a:latin typeface="Cambria" pitchFamily="18" charset="0"/>
              </a:rPr>
              <a:t>Освоено 38 млн. р.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ru-RU" sz="4500" dirty="0" smtClean="0">
                <a:latin typeface="Cambria" pitchFamily="18" charset="0"/>
              </a:rPr>
              <a:t>Проведены технические работы. Оформлена ПСД </a:t>
            </a:r>
            <a:r>
              <a:rPr lang="en-US" sz="4500" dirty="0" smtClean="0">
                <a:latin typeface="Cambria" pitchFamily="18" charset="0"/>
              </a:rPr>
              <a:t> II</a:t>
            </a:r>
            <a:r>
              <a:rPr lang="ru-RU" sz="4500" dirty="0" smtClean="0">
                <a:latin typeface="Cambria" pitchFamily="18" charset="0"/>
              </a:rPr>
              <a:t> очереди х. Дубы. Получено положительное заключение государственной экспертизы в 2013 году.  Не включены в план газификации в 2014 году, для чего необходимо 44 млн. р.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ru-RU" sz="4500" dirty="0" smtClean="0">
                <a:latin typeface="Cambria" pitchFamily="18" charset="0"/>
              </a:rPr>
              <a:t>Расчетная схема Дубы 14 км. 350 тыс.р. 2012г.</a:t>
            </a:r>
          </a:p>
          <a:p>
            <a:pPr marL="514350" indent="-514350">
              <a:buNone/>
            </a:pPr>
            <a:r>
              <a:rPr lang="ru-RU" sz="4500" dirty="0" smtClean="0">
                <a:latin typeface="Cambria" pitchFamily="18" charset="0"/>
              </a:rPr>
              <a:t>            Строительство газопровода высокого давления 4,5 км 350 тыс.р. 2012г.</a:t>
            </a:r>
          </a:p>
          <a:p>
            <a:pPr marL="514350" indent="-514350">
              <a:buNone/>
            </a:pPr>
            <a:r>
              <a:rPr lang="ru-RU" sz="4500" dirty="0" smtClean="0">
                <a:latin typeface="Cambria" pitchFamily="18" charset="0"/>
              </a:rPr>
              <a:t>            Строительство распределительного газопровода  34321 тыс.р. 2012-2013г.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ru-RU" sz="4500" dirty="0" smtClean="0">
                <a:latin typeface="Cambria" pitchFamily="18" charset="0"/>
              </a:rPr>
              <a:t>Изготовлено расчетная схема газификации 150тыс.р.. Подана заявка на газификацию х. </a:t>
            </a:r>
            <a:r>
              <a:rPr lang="ru-RU" sz="4500" dirty="0" err="1" smtClean="0">
                <a:latin typeface="Cambria" pitchFamily="18" charset="0"/>
              </a:rPr>
              <a:t>Патроновка</a:t>
            </a:r>
            <a:r>
              <a:rPr lang="ru-RU" sz="4500" dirty="0" smtClean="0">
                <a:latin typeface="Cambria" pitchFamily="18" charset="0"/>
              </a:rPr>
              <a:t> в 2013 году.  Не включена в план газификации 2014г.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ru-RU" sz="4500" dirty="0" smtClean="0">
                <a:latin typeface="Cambria" pitchFamily="18" charset="0"/>
              </a:rPr>
              <a:t>В 2014 году изготовлена документация и проведены работы по </a:t>
            </a:r>
            <a:r>
              <a:rPr lang="ru-RU" sz="4500" dirty="0" err="1" smtClean="0">
                <a:latin typeface="Cambria" pitchFamily="18" charset="0"/>
              </a:rPr>
              <a:t>закольцовке</a:t>
            </a:r>
            <a:r>
              <a:rPr lang="ru-RU" sz="4500" dirty="0" smtClean="0">
                <a:latin typeface="Cambria" pitchFamily="18" charset="0"/>
              </a:rPr>
              <a:t> газопроводов  по улицам пер. Лесхозный - Ленина, Фрунзе - Большая Садовая. Подведены газопроводы к 3 домовладениям.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i="1" dirty="0" smtClean="0">
                <a:solidFill>
                  <a:srgbClr val="151236"/>
                </a:solidFill>
              </a:rPr>
              <a:t>II</a:t>
            </a:r>
            <a:r>
              <a:rPr lang="ru-RU" sz="7200" b="1" i="1" dirty="0" smtClean="0">
                <a:solidFill>
                  <a:srgbClr val="151236"/>
                </a:solidFill>
              </a:rPr>
              <a:t>.Газификация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ru-RU" dirty="0" smtClean="0">
                <a:latin typeface="Cambria" pitchFamily="18" charset="0"/>
              </a:rPr>
              <a:t>5.  Газификация х. Дубы отправлено 15 обращений: </a:t>
            </a:r>
          </a:p>
          <a:p>
            <a:pPr marL="514350" indent="-514350">
              <a:buNone/>
            </a:pPr>
            <a:r>
              <a:rPr lang="ru-RU" dirty="0" smtClean="0">
                <a:latin typeface="Cambria" pitchFamily="18" charset="0"/>
              </a:rPr>
              <a:t>а) Губернатору Р. О.;</a:t>
            </a:r>
          </a:p>
          <a:p>
            <a:pPr marL="514350" indent="-514350">
              <a:buNone/>
            </a:pPr>
            <a:r>
              <a:rPr lang="ru-RU" dirty="0" smtClean="0">
                <a:latin typeface="Cambria" pitchFamily="18" charset="0"/>
              </a:rPr>
              <a:t>б) Депутатам области;</a:t>
            </a:r>
          </a:p>
          <a:p>
            <a:pPr marL="514350" indent="-514350">
              <a:buNone/>
            </a:pPr>
            <a:r>
              <a:rPr lang="ru-RU" dirty="0" smtClean="0">
                <a:latin typeface="Cambria" pitchFamily="18" charset="0"/>
              </a:rPr>
              <a:t>в) </a:t>
            </a:r>
            <a:r>
              <a:rPr lang="ru-RU" dirty="0" err="1" smtClean="0">
                <a:latin typeface="Cambria" pitchFamily="18" charset="0"/>
              </a:rPr>
              <a:t>Облгаз</a:t>
            </a:r>
            <a:r>
              <a:rPr lang="ru-RU" dirty="0" smtClean="0">
                <a:latin typeface="Cambria" pitchFamily="18" charset="0"/>
              </a:rPr>
              <a:t>;</a:t>
            </a:r>
          </a:p>
          <a:p>
            <a:pPr marL="514350" indent="-514350">
              <a:buNone/>
            </a:pPr>
            <a:r>
              <a:rPr lang="ru-RU" dirty="0" smtClean="0">
                <a:latin typeface="Cambria" pitchFamily="18" charset="0"/>
              </a:rPr>
              <a:t>г) Представитель президента в Р. О. ;</a:t>
            </a:r>
          </a:p>
          <a:p>
            <a:pPr marL="514350" indent="-514350">
              <a:buNone/>
            </a:pPr>
            <a:r>
              <a:rPr lang="ru-RU" dirty="0" err="1" smtClean="0">
                <a:latin typeface="Cambria" pitchFamily="18" charset="0"/>
              </a:rPr>
              <a:t>д</a:t>
            </a:r>
            <a:r>
              <a:rPr lang="ru-RU" dirty="0" smtClean="0">
                <a:latin typeface="Cambria" pitchFamily="18" charset="0"/>
              </a:rPr>
              <a:t>)Газпром Миллеру;</a:t>
            </a:r>
          </a:p>
          <a:p>
            <a:pPr marL="514350" indent="-514350">
              <a:buNone/>
            </a:pPr>
            <a:r>
              <a:rPr lang="ru-RU" dirty="0" smtClean="0">
                <a:latin typeface="Cambria" pitchFamily="18" charset="0"/>
              </a:rPr>
              <a:t>е)Председателю правительства Медведеву;</a:t>
            </a:r>
          </a:p>
          <a:p>
            <a:pPr marL="514350" indent="-514350">
              <a:buNone/>
            </a:pPr>
            <a:r>
              <a:rPr lang="ru-RU" dirty="0" err="1" smtClean="0">
                <a:latin typeface="Cambria" pitchFamily="18" charset="0"/>
              </a:rPr>
              <a:t>з</a:t>
            </a:r>
            <a:r>
              <a:rPr lang="ru-RU" dirty="0" smtClean="0">
                <a:latin typeface="Cambria" pitchFamily="18" charset="0"/>
              </a:rPr>
              <a:t>) Президенту Путину</a:t>
            </a:r>
          </a:p>
          <a:p>
            <a:pPr marL="514350" indent="-514350" algn="ctr">
              <a:buNone/>
            </a:pPr>
            <a:endParaRPr lang="ru-RU" sz="2400" dirty="0" smtClean="0">
              <a:latin typeface="Cambria" pitchFamily="18" charset="0"/>
            </a:endParaRPr>
          </a:p>
          <a:p>
            <a:pPr marL="514350" indent="-514350">
              <a:buFont typeface="+mj-lt"/>
              <a:buAutoNum type="arabicPeriod" startAt="3"/>
            </a:pPr>
            <a:endParaRPr lang="ru-RU" sz="1800" dirty="0" smtClean="0">
              <a:latin typeface="Cambria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b="1" i="1" dirty="0" smtClean="0">
                <a:solidFill>
                  <a:srgbClr val="151236"/>
                </a:solidFill>
              </a:rPr>
              <a:t>III.</a:t>
            </a:r>
            <a:r>
              <a:rPr lang="ru-RU" sz="4000" b="1" i="1" dirty="0" smtClean="0">
                <a:solidFill>
                  <a:srgbClr val="151236"/>
                </a:solidFill>
              </a:rPr>
              <a:t>Регистрация имущества </a:t>
            </a:r>
            <a:r>
              <a:rPr lang="ru-RU" sz="4000" b="1" i="1" dirty="0" err="1" smtClean="0">
                <a:solidFill>
                  <a:srgbClr val="151236"/>
                </a:solidFill>
              </a:rPr>
              <a:t>Митякинского</a:t>
            </a:r>
            <a:r>
              <a:rPr lang="ru-RU" sz="4000" b="1" i="1" dirty="0" smtClean="0">
                <a:solidFill>
                  <a:srgbClr val="151236"/>
                </a:solidFill>
              </a:rPr>
              <a:t> с</a:t>
            </a:r>
            <a:r>
              <a:rPr lang="en-US" sz="4000" b="1" i="1" dirty="0" smtClean="0">
                <a:solidFill>
                  <a:srgbClr val="151236"/>
                </a:solidFill>
              </a:rPr>
              <a:t>/</a:t>
            </a:r>
            <a:r>
              <a:rPr lang="ru-RU" sz="4000" b="1" i="1" dirty="0" err="1" smtClean="0">
                <a:solidFill>
                  <a:srgbClr val="151236"/>
                </a:solidFill>
              </a:rPr>
              <a:t>п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3" y="1102901"/>
          <a:ext cx="8715439" cy="546937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00064"/>
                <a:gridCol w="1895556"/>
                <a:gridCol w="734863"/>
                <a:gridCol w="734863"/>
                <a:gridCol w="706685"/>
                <a:gridCol w="836526"/>
                <a:gridCol w="881835"/>
                <a:gridCol w="808348"/>
                <a:gridCol w="808348"/>
                <a:gridCol w="808351"/>
              </a:tblGrid>
              <a:tr h="28575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№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Наименование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2008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2009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2015</a:t>
                      </a:r>
                      <a:endParaRPr lang="ru-RU" sz="1800" dirty="0"/>
                    </a:p>
                  </a:txBody>
                  <a:tcPr/>
                </a:tc>
              </a:tr>
              <a:tr h="288614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sz="1800" dirty="0" smtClean="0"/>
                        <a:t>1.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Музей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18.05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41148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ДК Ср. Дубы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18.05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34291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ДК </a:t>
                      </a:r>
                      <a:r>
                        <a:rPr lang="ru-RU" sz="1800" dirty="0" err="1" smtClean="0"/>
                        <a:t>Митякинская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23.09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357206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sz="1800" dirty="0" smtClean="0"/>
                        <a:t>4.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Администрация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01.07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64582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Котельная ДК </a:t>
                      </a:r>
                      <a:r>
                        <a:rPr lang="ru-RU" sz="1800" dirty="0" err="1" smtClean="0"/>
                        <a:t>Митякинская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30.06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38579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6.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ДК </a:t>
                      </a:r>
                      <a:r>
                        <a:rPr lang="ru-RU" sz="1800" dirty="0" err="1" smtClean="0"/>
                        <a:t>Потроновка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01.07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54296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7.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Жилой дом ул. Ленина 7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16.03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34294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8.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Дорога 1,447 км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30.06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91731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9.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Дорога </a:t>
                      </a:r>
                      <a:r>
                        <a:rPr lang="ru-RU" sz="1800" dirty="0" err="1" smtClean="0"/>
                        <a:t>Митякинская-Потроновка</a:t>
                      </a:r>
                      <a:endParaRPr lang="ru-RU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06.05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599996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10.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Дорога Дубы-Садки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04.06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5" y="0"/>
            <a:ext cx="8229600" cy="1000108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151236"/>
                </a:solidFill>
              </a:rPr>
              <a:t>III.</a:t>
            </a:r>
            <a:r>
              <a:rPr lang="ru-RU" b="1" i="1" dirty="0" smtClean="0">
                <a:solidFill>
                  <a:srgbClr val="151236"/>
                </a:solidFill>
              </a:rPr>
              <a:t>Регистрация имущества </a:t>
            </a:r>
            <a:r>
              <a:rPr lang="ru-RU" b="1" i="1" dirty="0" err="1" smtClean="0">
                <a:solidFill>
                  <a:srgbClr val="151236"/>
                </a:solidFill>
              </a:rPr>
              <a:t>Митякинского</a:t>
            </a:r>
            <a:r>
              <a:rPr lang="ru-RU" b="1" i="1" dirty="0" smtClean="0">
                <a:solidFill>
                  <a:srgbClr val="151236"/>
                </a:solidFill>
              </a:rPr>
              <a:t> с</a:t>
            </a:r>
            <a:r>
              <a:rPr lang="en-US" b="1" i="1" dirty="0" smtClean="0">
                <a:solidFill>
                  <a:srgbClr val="151236"/>
                </a:solidFill>
              </a:rPr>
              <a:t>/</a:t>
            </a:r>
            <a:r>
              <a:rPr lang="ru-RU" b="1" i="1" dirty="0" err="1" smtClean="0">
                <a:solidFill>
                  <a:srgbClr val="151236"/>
                </a:solidFill>
              </a:rPr>
              <a:t>п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571480"/>
          <a:ext cx="9144005" cy="577800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914400"/>
                <a:gridCol w="2207943"/>
                <a:gridCol w="817756"/>
                <a:gridCol w="743415"/>
                <a:gridCol w="743415"/>
                <a:gridCol w="743415"/>
                <a:gridCol w="743415"/>
                <a:gridCol w="743415"/>
                <a:gridCol w="743415"/>
                <a:gridCol w="743416"/>
              </a:tblGrid>
              <a:tr h="64008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№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Наименование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2008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2009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2015</a:t>
                      </a:r>
                      <a:endParaRPr lang="ru-RU" sz="1800" dirty="0"/>
                    </a:p>
                  </a:txBody>
                  <a:tcPr/>
                </a:tc>
              </a:tr>
              <a:tr h="86011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11.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Газопроводы ст. </a:t>
                      </a:r>
                      <a:r>
                        <a:rPr lang="ru-RU" sz="1800" dirty="0" err="1" smtClean="0"/>
                        <a:t>Митякинская</a:t>
                      </a:r>
                      <a:r>
                        <a:rPr lang="ru-RU" sz="1800" baseline="0" dirty="0" smtClean="0"/>
                        <a:t> 17,144 км</a:t>
                      </a:r>
                      <a:endParaRPr lang="ru-RU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27.03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12.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Свалка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12.12</a:t>
                      </a:r>
                      <a:endParaRPr lang="ru-RU" sz="1800" dirty="0"/>
                    </a:p>
                  </a:txBody>
                  <a:tcPr/>
                </a:tc>
              </a:tr>
              <a:tr h="28861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13.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Кладбище 12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12.12</a:t>
                      </a:r>
                      <a:endParaRPr lang="ru-RU" sz="1800" dirty="0"/>
                    </a:p>
                  </a:txBody>
                  <a:tcPr/>
                </a:tc>
              </a:tr>
              <a:tr h="36291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14.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Рынок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baseline="0" dirty="0" err="1" smtClean="0"/>
                        <a:t>Митякинской</a:t>
                      </a:r>
                      <a:endParaRPr lang="ru-RU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09.10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37720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15.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Теплотрасса</a:t>
                      </a:r>
                      <a:r>
                        <a:rPr lang="ru-RU" sz="1800" baseline="0" dirty="0" smtClean="0"/>
                        <a:t> школа</a:t>
                      </a:r>
                      <a:endParaRPr lang="ru-RU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16.03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38007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16.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Котельная больница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16.03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38293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17.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Пруд </a:t>
                      </a:r>
                      <a:r>
                        <a:rPr lang="ru-RU" sz="1800" dirty="0" err="1" smtClean="0"/>
                        <a:t>Дьяковский</a:t>
                      </a:r>
                      <a:endParaRPr lang="ru-RU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16.03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397226">
                <a:tc gridSpan="10">
                  <a:txBody>
                    <a:bodyPr/>
                    <a:lstStyle/>
                    <a:p>
                      <a:pPr algn="ctr"/>
                      <a:r>
                        <a:rPr lang="ru-RU" sz="1800" smtClean="0"/>
                        <a:t>В стадии оформления. Получены технические и кадастровые паспорта.</a:t>
                      </a:r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0008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18.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ДК Н.</a:t>
                      </a:r>
                      <a:r>
                        <a:rPr lang="ru-RU" sz="1800" baseline="0" dirty="0" smtClean="0"/>
                        <a:t> Дубы</a:t>
                      </a:r>
                      <a:endParaRPr lang="ru-RU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30.12</a:t>
                      </a:r>
                      <a:endParaRPr lang="ru-RU" sz="1800" dirty="0"/>
                    </a:p>
                  </a:txBody>
                  <a:tcPr/>
                </a:tc>
              </a:tr>
              <a:tr h="118872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19.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Стадион в  ст. </a:t>
                      </a:r>
                      <a:r>
                        <a:rPr lang="ru-RU" sz="1800" dirty="0" err="1" smtClean="0"/>
                        <a:t>Митякинской</a:t>
                      </a:r>
                      <a:endParaRPr lang="ru-RU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-</a:t>
                      </a:r>
                      <a:endParaRPr lang="ru-RU" sz="1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30.12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-214338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i="1" dirty="0" smtClean="0">
                <a:solidFill>
                  <a:srgbClr val="151236"/>
                </a:solidFill>
              </a:rPr>
              <a:t>III.</a:t>
            </a:r>
            <a:r>
              <a:rPr lang="ru-RU" sz="3600" b="1" i="1" dirty="0" smtClean="0">
                <a:solidFill>
                  <a:srgbClr val="151236"/>
                </a:solidFill>
              </a:rPr>
              <a:t>Регистрация имущества </a:t>
            </a:r>
            <a:r>
              <a:rPr lang="ru-RU" sz="3600" b="1" i="1" dirty="0" err="1" smtClean="0">
                <a:solidFill>
                  <a:srgbClr val="151236"/>
                </a:solidFill>
              </a:rPr>
              <a:t>Митякинского</a:t>
            </a:r>
            <a:r>
              <a:rPr lang="ru-RU" sz="3600" b="1" i="1" dirty="0" smtClean="0">
                <a:solidFill>
                  <a:srgbClr val="151236"/>
                </a:solidFill>
              </a:rPr>
              <a:t> с</a:t>
            </a:r>
            <a:r>
              <a:rPr lang="en-US" sz="3600" b="1" i="1" dirty="0" smtClean="0">
                <a:solidFill>
                  <a:srgbClr val="151236"/>
                </a:solidFill>
              </a:rPr>
              <a:t>/</a:t>
            </a:r>
            <a:r>
              <a:rPr lang="ru-RU" sz="3600" b="1" i="1" dirty="0" err="1" smtClean="0">
                <a:solidFill>
                  <a:srgbClr val="151236"/>
                </a:solidFill>
              </a:rPr>
              <a:t>п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07" y="248173"/>
          <a:ext cx="9072594" cy="636934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61940"/>
                <a:gridCol w="1689155"/>
                <a:gridCol w="759636"/>
                <a:gridCol w="792256"/>
                <a:gridCol w="864280"/>
                <a:gridCol w="792256"/>
                <a:gridCol w="864280"/>
                <a:gridCol w="877554"/>
                <a:gridCol w="762752"/>
                <a:gridCol w="808485"/>
              </a:tblGrid>
              <a:tr h="369767"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№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Наименование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2008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2009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2010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2011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2012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2013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2014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2015</a:t>
                      </a:r>
                      <a:endParaRPr lang="ru-RU" sz="1700" dirty="0"/>
                    </a:p>
                  </a:txBody>
                  <a:tcPr/>
                </a:tc>
              </a:tr>
              <a:tr h="369767"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20.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Красный</a:t>
                      </a:r>
                      <a:r>
                        <a:rPr lang="ru-RU" sz="1700" baseline="0" dirty="0" smtClean="0"/>
                        <a:t> уголок</a:t>
                      </a:r>
                      <a:endParaRPr lang="ru-RU" sz="17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-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30.12</a:t>
                      </a:r>
                      <a:endParaRPr lang="ru-RU" sz="1700" dirty="0"/>
                    </a:p>
                  </a:txBody>
                  <a:tcPr/>
                </a:tc>
              </a:tr>
              <a:tr h="798219"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21.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Дороги в ст. </a:t>
                      </a:r>
                      <a:r>
                        <a:rPr lang="ru-RU" sz="1700" dirty="0" err="1" smtClean="0"/>
                        <a:t>Митякинской</a:t>
                      </a:r>
                      <a:r>
                        <a:rPr lang="ru-RU" sz="1700" dirty="0" smtClean="0"/>
                        <a:t> </a:t>
                      </a:r>
                    </a:p>
                    <a:p>
                      <a:pPr algn="ctr"/>
                      <a:r>
                        <a:rPr lang="ru-RU" sz="1700" dirty="0" smtClean="0"/>
                        <a:t>14 км.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-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30.12</a:t>
                      </a:r>
                      <a:endParaRPr lang="ru-RU" sz="1700" dirty="0"/>
                    </a:p>
                  </a:txBody>
                  <a:tcPr/>
                </a:tc>
              </a:tr>
              <a:tr h="516743"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22.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Дороги х.Дубы</a:t>
                      </a:r>
                    </a:p>
                    <a:p>
                      <a:pPr algn="ctr"/>
                      <a:r>
                        <a:rPr lang="ru-RU" sz="1700" dirty="0" smtClean="0"/>
                        <a:t>5 км.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-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30.12</a:t>
                      </a:r>
                      <a:endParaRPr lang="ru-RU" sz="1700" dirty="0"/>
                    </a:p>
                  </a:txBody>
                  <a:tcPr/>
                </a:tc>
              </a:tr>
              <a:tr h="1655601"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23.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 Пруды 5 </a:t>
                      </a:r>
                      <a:r>
                        <a:rPr lang="ru-RU" sz="1700" dirty="0" err="1" smtClean="0"/>
                        <a:t>шт</a:t>
                      </a:r>
                      <a:endParaRPr lang="ru-RU" sz="1700" dirty="0" smtClean="0"/>
                    </a:p>
                    <a:p>
                      <a:pPr algn="ctr"/>
                      <a:r>
                        <a:rPr lang="ru-RU" sz="1700" dirty="0" smtClean="0"/>
                        <a:t>(Балка </a:t>
                      </a:r>
                      <a:r>
                        <a:rPr lang="ru-RU" sz="1700" dirty="0" err="1" smtClean="0"/>
                        <a:t>Кабицкая</a:t>
                      </a:r>
                      <a:r>
                        <a:rPr lang="ru-RU" sz="1700" dirty="0" smtClean="0"/>
                        <a:t> 2 </a:t>
                      </a:r>
                      <a:r>
                        <a:rPr lang="ru-RU" sz="1700" dirty="0" err="1" smtClean="0"/>
                        <a:t>шт</a:t>
                      </a:r>
                      <a:r>
                        <a:rPr lang="ru-RU" sz="1700" dirty="0" smtClean="0"/>
                        <a:t>, Крутая, </a:t>
                      </a:r>
                      <a:r>
                        <a:rPr lang="ru-RU" sz="1700" dirty="0" err="1" smtClean="0"/>
                        <a:t>Дьяковская</a:t>
                      </a:r>
                      <a:r>
                        <a:rPr lang="ru-RU" sz="1700" dirty="0" smtClean="0"/>
                        <a:t>, </a:t>
                      </a:r>
                      <a:r>
                        <a:rPr lang="ru-RU" sz="1700" dirty="0" err="1" smtClean="0"/>
                        <a:t>Лошенская</a:t>
                      </a:r>
                      <a:r>
                        <a:rPr lang="ru-RU" sz="1700" dirty="0" smtClean="0"/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-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30.12</a:t>
                      </a:r>
                      <a:endParaRPr lang="ru-RU" sz="1700" dirty="0"/>
                    </a:p>
                  </a:txBody>
                  <a:tcPr/>
                </a:tc>
              </a:tr>
              <a:tr h="647092">
                <a:tc>
                  <a:txBody>
                    <a:bodyPr/>
                    <a:lstStyle/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Сумма</a:t>
                      </a:r>
                    </a:p>
                    <a:p>
                      <a:pPr algn="ctr"/>
                      <a:r>
                        <a:rPr lang="ru-RU" sz="1700" smtClean="0"/>
                        <a:t>Всего</a:t>
                      </a:r>
                      <a:r>
                        <a:rPr lang="ru-RU" sz="1700" baseline="0" smtClean="0"/>
                        <a:t> 760тыс.р</a:t>
                      </a:r>
                      <a:r>
                        <a:rPr lang="ru-RU" sz="1700" baseline="0" dirty="0" smtClean="0"/>
                        <a:t>.</a:t>
                      </a:r>
                      <a:endParaRPr lang="ru-RU" sz="17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0" dirty="0" smtClean="0"/>
                        <a:t>0</a:t>
                      </a:r>
                      <a:endParaRPr lang="ru-RU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120</a:t>
                      </a:r>
                      <a:r>
                        <a:rPr lang="ru-RU" sz="1700" baseline="0" dirty="0" smtClean="0"/>
                        <a:t> </a:t>
                      </a:r>
                      <a:r>
                        <a:rPr lang="ru-RU" sz="1700" dirty="0" smtClean="0"/>
                        <a:t>тыс.р.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30  тыс.р.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60 тыс.р.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150 тыс.р.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30 тыс.р.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120</a:t>
                      </a:r>
                      <a:r>
                        <a:rPr lang="ru-RU" sz="1700" baseline="0" dirty="0" smtClean="0"/>
                        <a:t> тыс.р.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250 тыс.р.</a:t>
                      </a:r>
                      <a:endParaRPr lang="ru-RU" sz="1700" dirty="0"/>
                    </a:p>
                  </a:txBody>
                  <a:tcPr/>
                </a:tc>
              </a:tr>
              <a:tr h="1479068">
                <a:tc gridSpan="10">
                  <a:txBody>
                    <a:bodyPr/>
                    <a:lstStyle/>
                    <a:p>
                      <a:r>
                        <a:rPr lang="ru-RU" sz="1700" dirty="0" smtClean="0"/>
                        <a:t>Оценка ГТС 16 тыс. р.</a:t>
                      </a:r>
                    </a:p>
                    <a:p>
                      <a:r>
                        <a:rPr lang="ru-RU" sz="1700" dirty="0" smtClean="0"/>
                        <a:t>Оценка дорог 6 тыс. р.</a:t>
                      </a:r>
                    </a:p>
                    <a:p>
                      <a:r>
                        <a:rPr lang="ru-RU" sz="1700" dirty="0" smtClean="0"/>
                        <a:t>Оценка земельных участков 9 тыс. р.</a:t>
                      </a:r>
                    </a:p>
                    <a:p>
                      <a:r>
                        <a:rPr lang="ru-RU" sz="1700" dirty="0" smtClean="0"/>
                        <a:t>Оформление дорог 1 этап 70 тыс. р.;</a:t>
                      </a:r>
                      <a:r>
                        <a:rPr lang="ru-RU" sz="1700" baseline="0" dirty="0" smtClean="0"/>
                        <a:t> 2 этап 130 тыс. р.</a:t>
                      </a:r>
                      <a:endParaRPr lang="ru-RU" sz="1700" baseline="0" dirty="0"/>
                    </a:p>
                    <a:p>
                      <a:r>
                        <a:rPr lang="ru-RU" sz="1700" baseline="0" dirty="0" smtClean="0"/>
                        <a:t>Итого: 231 тыс. р.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369767">
                <a:tc gridSpan="10"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Средства жителей на оформление газопроводов 17,144 км. – 613,4 тыс.р.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i="1" dirty="0" smtClean="0">
                <a:solidFill>
                  <a:srgbClr val="151236"/>
                </a:solidFill>
              </a:rPr>
              <a:t>IV.</a:t>
            </a:r>
            <a:r>
              <a:rPr lang="ru-RU" sz="4800" b="1" i="1" dirty="0" smtClean="0">
                <a:solidFill>
                  <a:srgbClr val="151236"/>
                </a:solidFill>
              </a:rPr>
              <a:t> Регистрация земельных участков </a:t>
            </a:r>
            <a:r>
              <a:rPr lang="ru-RU" sz="4800" b="1" i="1" dirty="0" err="1" smtClean="0">
                <a:solidFill>
                  <a:srgbClr val="151236"/>
                </a:solidFill>
              </a:rPr>
              <a:t>Митякинского</a:t>
            </a:r>
            <a:r>
              <a:rPr lang="ru-RU" sz="4800" b="1" i="1" dirty="0" smtClean="0">
                <a:solidFill>
                  <a:srgbClr val="151236"/>
                </a:solidFill>
              </a:rPr>
              <a:t> с/</a:t>
            </a:r>
            <a:r>
              <a:rPr lang="ru-RU" sz="4800" b="1" i="1" dirty="0" err="1" smtClean="0">
                <a:solidFill>
                  <a:srgbClr val="151236"/>
                </a:solidFill>
              </a:rPr>
              <a:t>п</a:t>
            </a:r>
            <a:endParaRPr lang="ru-RU" sz="4800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42845" y="1714489"/>
            <a:ext cx="8715436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ДК ст. </a:t>
            </a:r>
            <a:r>
              <a:rPr lang="ru-RU" sz="2800" dirty="0" err="1" smtClean="0"/>
              <a:t>Митякинская</a:t>
            </a:r>
            <a:r>
              <a:rPr lang="ru-RU" sz="2800" dirty="0" smtClean="0"/>
              <a:t>  2015 год.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ДК х. Н. Дубы             2016 год.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Администрация        2015год.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Стадион ст. </a:t>
            </a:r>
            <a:r>
              <a:rPr lang="ru-RU" sz="2800" dirty="0" err="1" smtClean="0"/>
              <a:t>Митякинская</a:t>
            </a:r>
            <a:r>
              <a:rPr lang="ru-RU" sz="2800" dirty="0" smtClean="0"/>
              <a:t> 2016год.</a:t>
            </a:r>
          </a:p>
          <a:p>
            <a:pPr marL="514350" indent="-514350" algn="ctr">
              <a:buNone/>
            </a:pPr>
            <a:r>
              <a:rPr lang="ru-RU" sz="2800" dirty="0" smtClean="0"/>
              <a:t>Не востребованные земли с/</a:t>
            </a:r>
            <a:r>
              <a:rPr lang="ru-RU" sz="2800" dirty="0" err="1" smtClean="0"/>
              <a:t>х</a:t>
            </a:r>
            <a:r>
              <a:rPr lang="ru-RU" sz="2800" dirty="0" smtClean="0"/>
              <a:t> назначения.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Оформлено 109 га  2014 год.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В стадии оформления 280 га земли 2016 год.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Пастбища 1420 га 2016 год.</a:t>
            </a:r>
          </a:p>
          <a:p>
            <a:pPr marL="514350" indent="-514350">
              <a:buFont typeface="+mj-lt"/>
              <a:buAutoNum type="arabicPeriod"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>
            <a:noAutofit/>
          </a:bodyPr>
          <a:lstStyle/>
          <a:p>
            <a:r>
              <a:rPr lang="en-US" sz="6600" b="1" i="1" dirty="0" smtClean="0">
                <a:solidFill>
                  <a:srgbClr val="151236"/>
                </a:solidFill>
              </a:rPr>
              <a:t>VI</a:t>
            </a:r>
            <a:r>
              <a:rPr lang="ru-RU" sz="6600" b="1" i="1" dirty="0" smtClean="0">
                <a:solidFill>
                  <a:srgbClr val="151236"/>
                </a:solidFill>
              </a:rPr>
              <a:t>.Благоустройство</a:t>
            </a:r>
            <a:endParaRPr lang="ru-RU" sz="6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857232"/>
          <a:ext cx="8286808" cy="177220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797900"/>
                <a:gridCol w="2488908"/>
              </a:tblGrid>
              <a:tr h="329385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Cambria" pitchFamily="18" charset="0"/>
                        </a:rPr>
                        <a:t>Поведено субботников</a:t>
                      </a:r>
                      <a:endParaRPr lang="ru-RU" sz="2000" b="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Cambria" pitchFamily="18" charset="0"/>
                        </a:rPr>
                        <a:t>12 </a:t>
                      </a:r>
                      <a:r>
                        <a:rPr lang="ru-RU" sz="2000" b="0" dirty="0" err="1" smtClean="0">
                          <a:latin typeface="Cambria" pitchFamily="18" charset="0"/>
                        </a:rPr>
                        <a:t>шт</a:t>
                      </a:r>
                      <a:endParaRPr lang="ru-RU" sz="2000" b="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329385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Cambria" pitchFamily="18" charset="0"/>
                        </a:rPr>
                        <a:t>Убрано свалок</a:t>
                      </a:r>
                      <a:endParaRPr lang="ru-RU" sz="2000" b="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Cambria" pitchFamily="18" charset="0"/>
                        </a:rPr>
                        <a:t>5 </a:t>
                      </a:r>
                      <a:r>
                        <a:rPr lang="ru-RU" sz="2000" b="0" dirty="0" err="1" smtClean="0">
                          <a:latin typeface="Cambria" pitchFamily="18" charset="0"/>
                        </a:rPr>
                        <a:t>шт</a:t>
                      </a:r>
                      <a:endParaRPr lang="ru-RU" sz="2000" b="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329385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Cambria" pitchFamily="18" charset="0"/>
                        </a:rPr>
                        <a:t>Завоз песка на кладбища</a:t>
                      </a:r>
                      <a:endParaRPr lang="ru-RU" sz="2000" b="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Cambria" pitchFamily="18" charset="0"/>
                        </a:rPr>
                        <a:t>300 тонн</a:t>
                      </a:r>
                      <a:endParaRPr lang="ru-RU" sz="2000" b="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583482"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 smtClean="0">
                          <a:latin typeface="Cambria" pitchFamily="18" charset="0"/>
                        </a:rPr>
                        <a:t>Убрано кладбищ   03.03-05.04 2015 год.</a:t>
                      </a:r>
                      <a:endParaRPr lang="ru-RU" sz="2000" b="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Cambria" pitchFamily="18" charset="0"/>
                        </a:rPr>
                        <a:t>12 </a:t>
                      </a:r>
                      <a:r>
                        <a:rPr lang="ru-RU" sz="2000" b="0" dirty="0" err="1" smtClean="0">
                          <a:latin typeface="Cambria" pitchFamily="18" charset="0"/>
                        </a:rPr>
                        <a:t>шт</a:t>
                      </a:r>
                      <a:endParaRPr lang="ru-RU" sz="2000" b="0" dirty="0">
                        <a:latin typeface="Cambr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2643183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Cambria" pitchFamily="18" charset="0"/>
              </a:rPr>
              <a:t>В х. Н. Дубы по инициативе депутата Куркина В.М. и жителей вырублена поросль  и наведен порядок на кладбище на средства  жителей установлено металлическое ограждение.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Cambria" pitchFamily="18" charset="0"/>
              </a:rPr>
              <a:t>Отремонтирована остановка .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Cambria" pitchFamily="18" charset="0"/>
              </a:rPr>
              <a:t>Отремонтирован </a:t>
            </a:r>
            <a:r>
              <a:rPr lang="ru-RU" sz="1600" dirty="0" err="1" smtClean="0">
                <a:latin typeface="Cambria" pitchFamily="18" charset="0"/>
              </a:rPr>
              <a:t>Аведиков</a:t>
            </a:r>
            <a:r>
              <a:rPr lang="ru-RU" sz="1600" dirty="0" smtClean="0">
                <a:latin typeface="Cambria" pitchFamily="18" charset="0"/>
              </a:rPr>
              <a:t> мост, помощь оказал предприниматель Грозный Е.Е. и </a:t>
            </a:r>
            <a:r>
              <a:rPr lang="ru-RU" sz="1600" dirty="0" err="1" smtClean="0">
                <a:latin typeface="Cambria" pitchFamily="18" charset="0"/>
              </a:rPr>
              <a:t>Шкурат</a:t>
            </a:r>
            <a:r>
              <a:rPr lang="ru-RU" sz="1600" dirty="0" smtClean="0">
                <a:latin typeface="Cambria" pitchFamily="18" charset="0"/>
              </a:rPr>
              <a:t> А. В.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Cambria" pitchFamily="18" charset="0"/>
              </a:rPr>
              <a:t>Собственными силами изготовлены и установлены детская площадка и ограждение ДК Н. Дубы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Cambria" pitchFamily="18" charset="0"/>
              </a:rPr>
              <a:t>В х. Садки по инициативе депутата Сирота В.А. наведен порядок на кладбище вырублена поросль отремонтировано ограждение.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Cambria" pitchFamily="18" charset="0"/>
              </a:rPr>
              <a:t> В ст. </a:t>
            </a:r>
            <a:r>
              <a:rPr lang="ru-RU" sz="1600" dirty="0" err="1" smtClean="0">
                <a:latin typeface="Cambria" pitchFamily="18" charset="0"/>
              </a:rPr>
              <a:t>Митякинской</a:t>
            </a:r>
            <a:r>
              <a:rPr lang="ru-RU" sz="1600" dirty="0" smtClean="0">
                <a:latin typeface="Cambria" pitchFamily="18" charset="0"/>
              </a:rPr>
              <a:t> силами соцработников, работников администрации,  работников ПУ№86, жителей наведен порядок на центральном кладбище, убрано 30 деревьев установлено металлическое ограждение средства собраны жителями. 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Cambria" pitchFamily="18" charset="0"/>
              </a:rPr>
              <a:t>В ст. </a:t>
            </a:r>
            <a:r>
              <a:rPr lang="ru-RU" sz="1600" dirty="0" err="1" smtClean="0">
                <a:latin typeface="Cambria" pitchFamily="18" charset="0"/>
              </a:rPr>
              <a:t>Митякинской</a:t>
            </a:r>
            <a:r>
              <a:rPr lang="ru-RU" sz="1600" dirty="0" smtClean="0">
                <a:latin typeface="Cambria" pitchFamily="18" charset="0"/>
              </a:rPr>
              <a:t> на кладбище ул. </a:t>
            </a:r>
            <a:r>
              <a:rPr lang="ru-RU" sz="1600" dirty="0" err="1" smtClean="0">
                <a:latin typeface="Cambria" pitchFamily="18" charset="0"/>
              </a:rPr>
              <a:t>Подлесная</a:t>
            </a:r>
            <a:r>
              <a:rPr lang="ru-RU" sz="1600" dirty="0" smtClean="0">
                <a:latin typeface="Cambria" pitchFamily="18" charset="0"/>
              </a:rPr>
              <a:t>  по инициативе жителей произведена частичная замена ограждения на средства жителей. Отремонтировано ограждение силами депутата Сердюк А.В., работников охотхозяйства, работников администрации.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Cambria" pitchFamily="18" charset="0"/>
              </a:rPr>
              <a:t>05.04-07.04  2015 год проведена обработка кладбищ от клеща на сумму 9 тыс. руб.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2053</Words>
  <Application>Microsoft Office PowerPoint</Application>
  <PresentationFormat>Экран (4:3)</PresentationFormat>
  <Paragraphs>363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Информация</vt:lpstr>
      <vt:lpstr>I.Бюджет</vt:lpstr>
      <vt:lpstr>II.Газификация</vt:lpstr>
      <vt:lpstr>II.Газификация</vt:lpstr>
      <vt:lpstr>III.Регистрация имущества Митякинского с/п</vt:lpstr>
      <vt:lpstr>III.Регистрация имущества Митякинского с/п</vt:lpstr>
      <vt:lpstr>III.Регистрация имущества Митякинского с/п</vt:lpstr>
      <vt:lpstr>IV. Регистрация земельных участков Митякинского с/п</vt:lpstr>
      <vt:lpstr>VI.Благоустройство</vt:lpstr>
      <vt:lpstr>VI.Благоустройство</vt:lpstr>
      <vt:lpstr>VI.Благоустройство</vt:lpstr>
      <vt:lpstr>VI.Благоустройство</vt:lpstr>
      <vt:lpstr>VII.Образование</vt:lpstr>
      <vt:lpstr>Слайд 14</vt:lpstr>
      <vt:lpstr>IX. Культура</vt:lpstr>
      <vt:lpstr>IX. Культура</vt:lpstr>
      <vt:lpstr>X. Безопасность</vt:lpstr>
      <vt:lpstr>X. Безопасность</vt:lpstr>
      <vt:lpstr>X. Безопасность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</dc:title>
  <dc:creator>Win7</dc:creator>
  <cp:lastModifiedBy>Win7</cp:lastModifiedBy>
  <cp:revision>3</cp:revision>
  <dcterms:modified xsi:type="dcterms:W3CDTF">2017-02-28T11:23:30Z</dcterms:modified>
</cp:coreProperties>
</file>