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omments/comment1.xml" ContentType="application/vnd.openxmlformats-officedocument.presentationml.comment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24" autoAdjust="0"/>
  </p:normalViewPr>
  <p:slideViewPr>
    <p:cSldViewPr snapToGrid="0">
      <p:cViewPr varScale="1">
        <p:scale>
          <a:sx n="114" d="100"/>
          <a:sy n="114" d="100"/>
        </p:scale>
        <p:origin x="6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baseline="0" dirty="0"/>
              <a:t>21 554,4тыс. рублей </a:t>
            </a:r>
            <a:endParaRPr lang="ru-RU" dirty="0"/>
          </a:p>
        </c:rich>
      </c:tx>
      <c:layout>
        <c:manualLayout>
          <c:xMode val="edge"/>
          <c:yMode val="edge"/>
          <c:x val="0.23667727091251128"/>
          <c:y val="1.702840272541584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5D1D-4421-B5B0-683E13B338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5D1D-4421-B5B0-683E13B338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5D1D-4421-B5B0-683E13B3382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5D1D-4421-B5B0-683E13B3382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5D1D-4421-B5B0-683E13B3382A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5D1D-4421-B5B0-683E13B3382A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D-5D1D-4421-B5B0-683E13B3382A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5D1D-4421-B5B0-683E13B3382A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5D1D-4421-B5B0-683E13B3382A}"/>
              </c:ext>
            </c:extLst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1D-4421-B5B0-683E13B3382A}"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1D-4421-B5B0-683E13B3382A}"/>
                </c:ext>
              </c:extLst>
            </c:dLbl>
            <c:dLbl>
              <c:idx val="2"/>
              <c:layout>
                <c:manualLayout>
                  <c:x val="-4.284735035407309E-2"/>
                  <c:y val="-0.12469394745154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1D-4421-B5B0-683E13B3382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1D-4421-B5B0-683E13B3382A}"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1D-4421-B5B0-683E13B3382A}"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1D-4421-B5B0-683E13B3382A}"/>
                </c:ext>
              </c:extLst>
            </c:dLbl>
            <c:dLbl>
              <c:idx val="6"/>
              <c:layout>
                <c:manualLayout>
                  <c:x val="2.95130183446542E-2"/>
                  <c:y val="-0.18698444089156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D1D-4421-B5B0-683E13B338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1"/>
                <c:pt idx="0">
                  <c:v>Налог на доходы физических лиц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Доходы от компенсации затрат бюджетов сп</c:v>
                </c:pt>
                <c:pt idx="8">
                  <c:v>Доходы от продажи земельных участков</c:v>
                </c:pt>
                <c:pt idx="9">
                  <c:v>Штрафы, санкции, возмещение ущерба</c:v>
                </c:pt>
                <c:pt idx="10">
                  <c:v>Безвозмездные поступления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1537.7</c:v>
                </c:pt>
                <c:pt idx="2">
                  <c:v>637.5</c:v>
                </c:pt>
                <c:pt idx="3">
                  <c:v>209.7</c:v>
                </c:pt>
                <c:pt idx="4">
                  <c:v>2409.9</c:v>
                </c:pt>
                <c:pt idx="5">
                  <c:v>13</c:v>
                </c:pt>
                <c:pt idx="6">
                  <c:v>1822.3</c:v>
                </c:pt>
                <c:pt idx="7">
                  <c:v>10</c:v>
                </c:pt>
                <c:pt idx="8">
                  <c:v>1531.7</c:v>
                </c:pt>
                <c:pt idx="9">
                  <c:v>5.8</c:v>
                </c:pt>
                <c:pt idx="10">
                  <c:v>13376.8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D1D-4421-B5B0-683E13B3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6605501323134354"/>
          <c:y val="0.1011198830373968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639977818721204"/>
                  <c:y val="2.093222939035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F4-44C4-B78B-228AF5A86800}"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F4-44C4-B78B-228AF5A86800}"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F4-44C4-B78B-228AF5A868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Штрафы, санкции, возмещение
 ущерба</c:v>
                </c:pt>
                <c:pt idx="7">
                  <c:v>Доходы от продажи земельных участков</c:v>
                </c:pt>
                <c:pt idx="8">
                  <c:v>Доходы от компенсации затрат</c:v>
                </c:pt>
              </c:strCache>
            </c:strRef>
          </c:cat>
          <c:val>
            <c:numRef>
              <c:f>Лист1!$B$2:$B$12</c:f>
              <c:numCache>
                <c:formatCode>#\ ##0.0</c:formatCode>
                <c:ptCount val="9"/>
                <c:pt idx="0">
                  <c:v>1537.7</c:v>
                </c:pt>
                <c:pt idx="1">
                  <c:v>637.5</c:v>
                </c:pt>
                <c:pt idx="2">
                  <c:v>209.7</c:v>
                </c:pt>
                <c:pt idx="3">
                  <c:v>2409.9</c:v>
                </c:pt>
                <c:pt idx="4">
                  <c:v>13</c:v>
                </c:pt>
                <c:pt idx="5">
                  <c:v>1288.3</c:v>
                </c:pt>
                <c:pt idx="6">
                  <c:v>10</c:v>
                </c:pt>
                <c:pt idx="7">
                  <c:v>1531.7</c:v>
                </c:pt>
                <c:pt idx="8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4-44C4-B78B-228AF5A86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7594431572397969E-2"/>
          <c:w val="0.38199535059924411"/>
          <c:h val="0.908815825326784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19</a:t>
            </a:r>
            <a:r>
              <a:rPr lang="ru-RU" sz="2400" baseline="0" dirty="0"/>
              <a:t> 629,1</a:t>
            </a:r>
            <a:r>
              <a:rPr lang="ru-RU" sz="2400" dirty="0"/>
              <a:t>тыс. рублей</a:t>
            </a:r>
          </a:p>
        </c:rich>
      </c:tx>
      <c:layout>
        <c:manualLayout>
          <c:xMode val="edge"/>
          <c:yMode val="edge"/>
          <c:x val="6.2944638516491166E-4"/>
          <c:y val="4.3353518120927199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8.0344996453279749E-2"/>
                  <c:y val="-0.143672233748354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F4-434B-8CFA-BB415743E8B5}"/>
                </c:ext>
              </c:extLst>
            </c:dLbl>
            <c:dLbl>
              <c:idx val="1"/>
              <c:layout>
                <c:manualLayout>
                  <c:x val="7.3163347985195776E-2"/>
                  <c:y val="1.6398031481200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F4-434B-8CFA-BB415743E8B5}"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F4-434B-8CFA-BB415743E8B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F4-434B-8CFA-BB415743E8B5}"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F4-434B-8CFA-BB415743E8B5}"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F4-434B-8CFA-BB415743E8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8918.1</c:v>
                </c:pt>
                <c:pt idx="1">
                  <c:v>361.6</c:v>
                </c:pt>
                <c:pt idx="2">
                  <c:v>7.4</c:v>
                </c:pt>
                <c:pt idx="3">
                  <c:v>2958</c:v>
                </c:pt>
                <c:pt idx="4">
                  <c:v>1594.8</c:v>
                </c:pt>
                <c:pt idx="5">
                  <c:v>5785.6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F4-434B-8CFA-BB415743E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388168497407496"/>
          <c:y val="3.677318097955256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D0-4AE9-89C4-76309C0B31D9}"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D0-4AE9-89C4-76309C0B31D9}"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D0-4AE9-89C4-76309C0B31D9}"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D0-4AE9-89C4-76309C0B31D9}"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D0-4AE9-89C4-76309C0B31D9}"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D0-4AE9-89C4-76309C0B31D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8918.1</c:v>
                </c:pt>
                <c:pt idx="1">
                  <c:v>361.6</c:v>
                </c:pt>
                <c:pt idx="2">
                  <c:v>7.4</c:v>
                </c:pt>
                <c:pt idx="3">
                  <c:v>2958</c:v>
                </c:pt>
                <c:pt idx="4">
                  <c:v>1594.8</c:v>
                </c:pt>
                <c:pt idx="5">
                  <c:v>5785.6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D0-4AE9-89C4-76309C0B31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2566016"/>
        <c:axId val="42568704"/>
        <c:axId val="0"/>
      </c:bar3DChart>
      <c:catAx>
        <c:axId val="4256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568704"/>
        <c:crosses val="autoZero"/>
        <c:auto val="1"/>
        <c:lblAlgn val="ctr"/>
        <c:lblOffset val="100"/>
        <c:noMultiLvlLbl val="0"/>
      </c:catAx>
      <c:valAx>
        <c:axId val="425687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256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72-42C4-8D5F-4480ECE23CB8}"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10658.9</c:v>
                </c:pt>
                <c:pt idx="1">
                  <c:v>13376.8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72-42C4-8D5F-4480ECE23C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72-42C4-8D5F-4480ECE23CB8}"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6579.9</c:v>
                </c:pt>
                <c:pt idx="1">
                  <c:v>8177.6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72-42C4-8D5F-4480ECE23CB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B572-42C4-8D5F-4480ECE23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266304"/>
        <c:axId val="53267840"/>
        <c:axId val="0"/>
      </c:bar3DChart>
      <c:catAx>
        <c:axId val="5326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3267840"/>
        <c:crosses val="autoZero"/>
        <c:auto val="1"/>
        <c:lblAlgn val="ctr"/>
        <c:lblOffset val="100"/>
        <c:noMultiLvlLbl val="0"/>
      </c:catAx>
      <c:valAx>
        <c:axId val="5326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266304"/>
        <c:crosses val="autoZero"/>
        <c:crossBetween val="between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1E-4C39-BB2D-16F3F8FC3019}"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1E-4C39-BB2D-16F3F8FC3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15668.1</c:v>
                </c:pt>
                <c:pt idx="2" formatCode="#,##0.00">
                  <c:v>19629.099999999999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1E-4C39-BB2D-16F3F8FC30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5B1E-4C39-BB2D-16F3F8FC301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4-5B1E-4C39-BB2D-16F3F8FC3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319744"/>
        <c:axId val="54321536"/>
        <c:axId val="0"/>
      </c:bar3DChart>
      <c:catAx>
        <c:axId val="54319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4321536"/>
        <c:crosses val="autoZero"/>
        <c:auto val="1"/>
        <c:lblAlgn val="ctr"/>
        <c:lblOffset val="100"/>
        <c:noMultiLvlLbl val="0"/>
      </c:catAx>
      <c:valAx>
        <c:axId val="5432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4319744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2"/>
                <c:pt idx="0" formatCode="General">
                  <c:v>15668.1</c:v>
                </c:pt>
                <c:pt idx="1">
                  <c:v>19629.099999999999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3D-4BA0-B51E-1975A26E496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4774.8999999999996</c:v>
                </c:pt>
                <c:pt idx="1">
                  <c:v>5785.6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3D-4BA0-B51E-1975A26E496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2-223D-4BA0-B51E-1975A26E4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02208"/>
        <c:axId val="63503744"/>
        <c:axId val="0"/>
      </c:bar3DChart>
      <c:catAx>
        <c:axId val="6350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3503744"/>
        <c:crosses val="autoZero"/>
        <c:auto val="1"/>
        <c:lblAlgn val="ctr"/>
        <c:lblOffset val="100"/>
        <c:noMultiLvlLbl val="0"/>
      </c:catAx>
      <c:valAx>
        <c:axId val="6350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02208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7D-4249-BC9D-D985C6615CEA}"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2"/>
                <c:pt idx="0" formatCode="General">
                  <c:v>15668.1</c:v>
                </c:pt>
                <c:pt idx="1">
                  <c:v>19629.099999999999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7D-4249-BC9D-D985C6615C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7D-4249-BC9D-D985C6615CEA}"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2"/>
                <c:pt idx="0" formatCode="General">
                  <c:v>8185.8</c:v>
                </c:pt>
                <c:pt idx="1">
                  <c:v>11198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7D-4249-BC9D-D985C6615C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2023 год</c:v>
                </c:pt>
                <c:pt idx="1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F57D-4249-BC9D-D985C6615C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85664"/>
        <c:axId val="63707392"/>
        <c:axId val="102548352"/>
      </c:bar3DChart>
      <c:catAx>
        <c:axId val="63585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707392"/>
        <c:crosses val="autoZero"/>
        <c:auto val="1"/>
        <c:lblAlgn val="ctr"/>
        <c:lblOffset val="100"/>
        <c:noMultiLvlLbl val="0"/>
      </c:catAx>
      <c:valAx>
        <c:axId val="63707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85664"/>
        <c:crosses val="autoZero"/>
        <c:crossBetween val="between"/>
      </c:valAx>
      <c:serAx>
        <c:axId val="102548352"/>
        <c:scaling>
          <c:orientation val="minMax"/>
        </c:scaling>
        <c:delete val="1"/>
        <c:axPos val="b"/>
        <c:majorTickMark val="out"/>
        <c:minorTickMark val="none"/>
        <c:tickLblPos val="none"/>
        <c:crossAx val="63707392"/>
        <c:crosses val="autoZero"/>
      </c:ser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28T09:20:38.022" idx="1">
    <p:pos x="5591" y="875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2024 год</a:t>
            </a:r>
          </a:p>
        </p:txBody>
      </p:sp>
    </p:spTree>
  </p:cSld>
  <p:clrMapOvr>
    <a:masterClrMapping/>
  </p:clrMapOvr>
  <p:transition advTm="5694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в 2024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33681169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2024 год  </a:t>
            </a:r>
            <a:br>
              <a:rPr lang="en-US" sz="2400" dirty="0"/>
            </a:br>
            <a:r>
              <a:rPr lang="en-US" sz="2400" dirty="0"/>
              <a:t>                                                                                         </a:t>
            </a:r>
            <a:r>
              <a:rPr lang="ru-RU" sz="2400" dirty="0"/>
              <a:t>                             </a:t>
            </a:r>
            <a:r>
              <a:rPr lang="ru-RU" sz="1000" dirty="0" err="1"/>
              <a:t>тыс</a:t>
            </a:r>
            <a:r>
              <a:rPr lang="ru-RU" sz="1000" dirty="0"/>
              <a:t> </a:t>
            </a:r>
            <a:r>
              <a:rPr lang="ru-RU" sz="1000" dirty="0" err="1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88995"/>
              </p:ext>
            </p:extLst>
          </p:nvPr>
        </p:nvGraphicFramePr>
        <p:xfrm>
          <a:off x="443541" y="1270660"/>
          <a:ext cx="8234294" cy="39389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6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Показатель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  <a:p>
                      <a:pPr algn="ctr"/>
                      <a:r>
                        <a:rPr lang="ru-RU" sz="1800" baseline="0" dirty="0"/>
                        <a:t>Плановые показатели</a:t>
                      </a:r>
                      <a:endParaRPr lang="en-US" sz="1800" baseline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Фактическое исполнение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1. Доходы,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19 259,8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21 554,4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из них: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Налоговые и неналоговые доходы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5 883,0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8 177,6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125">
                <a:tc>
                  <a:txBody>
                    <a:bodyPr/>
                    <a:lstStyle/>
                    <a:p>
                      <a:r>
                        <a:rPr lang="ru-RU" sz="1800" dirty="0"/>
                        <a:t>Безвозмездные поступления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13 376,8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13 376,8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2. Расходы,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20 441,4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19 629,1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3.Дефицит (-),</a:t>
                      </a:r>
                    </a:p>
                    <a:p>
                      <a:r>
                        <a:rPr lang="ru-RU" sz="1800" dirty="0"/>
                        <a:t>     профицит(+)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-1 181,6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1 706,7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5679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2024 год исполнены в сумме</a:t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rgbClr val="7030A0"/>
                </a:solidFill>
              </a:rPr>
              <a:t> 21 554,4тыс. рублей</a:t>
            </a: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226256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2024 году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252065"/>
              </p:ext>
            </p:extLst>
          </p:nvPr>
        </p:nvGraphicFramePr>
        <p:xfrm>
          <a:off x="735107" y="1339009"/>
          <a:ext cx="8408893" cy="524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8" y="143436"/>
            <a:ext cx="6347713" cy="13208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2024 год исполнены в сумме</a:t>
            </a:r>
            <a:br>
              <a:rPr lang="ru-RU" sz="20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19 629,1 тыс. рублей</a:t>
            </a: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583268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Доля расходов бюджета  Митякинского сельского поселения Тарасовского района за 2024 год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760250"/>
              </p:ext>
            </p:extLst>
          </p:nvPr>
        </p:nvGraphicFramePr>
        <p:xfrm>
          <a:off x="224118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2024 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68872546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2024 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7825236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в 2024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1747732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1961</TotalTime>
  <Words>224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Monotype Corsiva</vt:lpstr>
      <vt:lpstr>Times New Roman</vt:lpstr>
      <vt:lpstr>Trebuchet MS</vt:lpstr>
      <vt:lpstr>Wingdings 3</vt:lpstr>
      <vt:lpstr>Грань</vt:lpstr>
      <vt:lpstr>Отчет об исполнении бюджета  Митякинского сельского поселения Тарасовского района за 2024 год</vt:lpstr>
      <vt:lpstr>Основные параметры исполнения бюджета Митякинского сельского поселения Тарасовского района  за 2024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2024 год исполнены в сумме  21 554,4тыс. рублей</vt:lpstr>
      <vt:lpstr>Поступление собственных доходов в бюджет Митякинского сельского поселения Тарасовского района в 2024 году</vt:lpstr>
      <vt:lpstr>Расходы бюджета Митякинского сельского поселения Тарасовского района за 2024 год исполнены в сумме 19 629,1 тыс. рублей</vt:lpstr>
      <vt:lpstr>Доля расходов бюджета  Митякинского сельского поселения Тарасовского района за 2024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Home</cp:lastModifiedBy>
  <cp:revision>159</cp:revision>
  <dcterms:created xsi:type="dcterms:W3CDTF">2014-05-06T10:06:48Z</dcterms:created>
  <dcterms:modified xsi:type="dcterms:W3CDTF">2025-04-15T08:19:49Z</dcterms:modified>
</cp:coreProperties>
</file>