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61" r:id="rId5"/>
    <p:sldId id="260" r:id="rId6"/>
    <p:sldId id="262" r:id="rId7"/>
    <p:sldId id="264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8" autoAdjust="0"/>
    <p:restoredTop sz="94624" autoAdjust="0"/>
  </p:normalViewPr>
  <p:slideViewPr>
    <p:cSldViewPr snapToGrid="0">
      <p:cViewPr>
        <p:scale>
          <a:sx n="106" d="100"/>
          <a:sy n="106" d="100"/>
        </p:scale>
        <p:origin x="-1680" y="-2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ru-RU" dirty="0" smtClean="0"/>
              <a:t>13</a:t>
            </a:r>
            <a:r>
              <a:rPr lang="ru-RU" baseline="0" dirty="0" smtClean="0"/>
              <a:t> 871,7 тыс. рублей </a:t>
            </a:r>
            <a:endParaRPr lang="ru-RU" dirty="0"/>
          </a:p>
        </c:rich>
      </c:tx>
      <c:layout>
        <c:manualLayout>
          <c:xMode val="edge"/>
          <c:yMode val="edge"/>
          <c:x val="0.19081396336419199"/>
          <c:y val="2.4713755894625541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5432098765432098E-3"/>
          <c:y val="0.12863654268189748"/>
          <c:w val="0.64871597647516399"/>
          <c:h val="0.8540036000061056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explosion val="25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6000"/>
                      <a:lumMod val="100000"/>
                    </a:schemeClr>
                  </a:gs>
                  <a:gs pos="78000">
                    <a:schemeClr val="accent1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6000"/>
                      <a:lumMod val="100000"/>
                    </a:schemeClr>
                  </a:gs>
                  <a:gs pos="78000">
                    <a:schemeClr val="accent2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6000"/>
                      <a:lumMod val="100000"/>
                    </a:schemeClr>
                  </a:gs>
                  <a:gs pos="78000">
                    <a:schemeClr val="accent3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tint val="96000"/>
                      <a:lumMod val="100000"/>
                    </a:schemeClr>
                  </a:gs>
                  <a:gs pos="78000">
                    <a:schemeClr val="accent4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tint val="96000"/>
                      <a:lumMod val="100000"/>
                    </a:schemeClr>
                  </a:gs>
                  <a:gs pos="78000">
                    <a:schemeClr val="accent5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tint val="96000"/>
                      <a:lumMod val="100000"/>
                    </a:schemeClr>
                  </a:gs>
                  <a:gs pos="78000">
                    <a:schemeClr val="accent6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tint val="96000"/>
                      <a:lumMod val="100000"/>
                    </a:schemeClr>
                  </a:gs>
                  <a:gs pos="78000">
                    <a:schemeClr val="accent1">
                      <a:lumMod val="6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tint val="96000"/>
                      <a:lumMod val="100000"/>
                    </a:schemeClr>
                  </a:gs>
                  <a:gs pos="78000">
                    <a:schemeClr val="accent2">
                      <a:lumMod val="6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8"/>
            <c:bubble3D val="0"/>
            <c:spPr>
              <a:gradFill rotWithShape="1">
                <a:gsLst>
                  <a:gs pos="0">
                    <a:schemeClr val="accent3">
                      <a:lumMod val="60000"/>
                      <a:tint val="96000"/>
                      <a:lumMod val="100000"/>
                    </a:schemeClr>
                  </a:gs>
                  <a:gs pos="78000">
                    <a:schemeClr val="accent3">
                      <a:lumMod val="6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Lbls>
            <c:dLbl>
              <c:idx val="0"/>
              <c:layout>
                <c:manualLayout>
                  <c:x val="-7.0260158452415733E-2"/>
                  <c:y val="-1.08720093260251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48544218431029457"/>
                  <c:y val="-0.1601025370679656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5.3039212112374841E-2"/>
                  <c:y val="-0.2169182517028953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1945173519976666E-2"/>
                  <c:y val="2.90192113476057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4.2602738893749478E-2"/>
                  <c:y val="5.34540078830155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7.1979075532225142E-2"/>
                  <c:y val="-0.2459055682995336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Лист1!$A$2:$A$12</c:f>
              <c:strCache>
                <c:ptCount val="11"/>
                <c:pt idx="0">
                  <c:v>Налог на доходы физических лиц</c:v>
                </c:pt>
                <c:pt idx="2">
                  <c:v>Налоги на совокупный доход</c:v>
                </c:pt>
                <c:pt idx="3">
                  <c:v>налог на имущество физических лиц</c:v>
                </c:pt>
                <c:pt idx="4">
                  <c:v>Земельный налог</c:v>
                </c:pt>
                <c:pt idx="5">
                  <c:v>Государственная пошлина</c:v>
                </c:pt>
                <c:pt idx="6">
                  <c:v>Доходы от использования имущества</c:v>
                </c:pt>
                <c:pt idx="7">
                  <c:v>Доходы от продажи материальных и нематериальных активов</c:v>
                </c:pt>
                <c:pt idx="8">
                  <c:v>Штрафы, санкции, возмещение ущерба</c:v>
                </c:pt>
                <c:pt idx="9">
                  <c:v>Безвозмездные поступления</c:v>
                </c:pt>
                <c:pt idx="10">
                  <c:v>прочие неналоговые доходы поселений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 formatCode="#,##0.00">
                  <c:v>1023.9</c:v>
                </c:pt>
                <c:pt idx="2" formatCode="#,##0.00">
                  <c:v>340.3</c:v>
                </c:pt>
                <c:pt idx="3" formatCode="#,##0.00">
                  <c:v>136.1</c:v>
                </c:pt>
                <c:pt idx="4" formatCode="#,##0.00">
                  <c:v>1746</c:v>
                </c:pt>
                <c:pt idx="5" formatCode="#,##0.00">
                  <c:v>27.1</c:v>
                </c:pt>
                <c:pt idx="6" formatCode="#,##0.00">
                  <c:v>348.9</c:v>
                </c:pt>
                <c:pt idx="7" formatCode="#,##0.00">
                  <c:v>2.2999999999999998</c:v>
                </c:pt>
                <c:pt idx="8" formatCode="#,##0.00">
                  <c:v>26.3</c:v>
                </c:pt>
                <c:pt idx="9" formatCode="#,##0.00">
                  <c:v>10213.4</c:v>
                </c:pt>
                <c:pt idx="10" formatCode="#,##0.00">
                  <c:v>7.4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ayout>
        <c:manualLayout>
          <c:xMode val="edge"/>
          <c:yMode val="edge"/>
          <c:x val="0.65205696510158451"/>
          <c:y val="0.10111980192448373"/>
          <c:w val="0.33786125692621755"/>
          <c:h val="0.8988801980755162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75"/>
      <c:rotY val="3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0829174021565383E-2"/>
          <c:y val="0.11697918144213346"/>
          <c:w val="0.32435159581551665"/>
          <c:h val="0.542415273749910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*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0.15488944397856991"/>
                  <c:y val="2.0932192379256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1499064073180604E-2"/>
                  <c:y val="3.04113370689686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3.1032178134606479E-2"/>
                  <c:y val="6.75728025727489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Лист1!$A$2:$A$12</c:f>
              <c:strCache>
                <c:ptCount val="9"/>
                <c:pt idx="0">
                  <c:v>Налог на доходы с физических лиц</c:v>
                </c:pt>
                <c:pt idx="1">
                  <c:v>Налоги на совокупный доход</c:v>
                </c:pt>
                <c:pt idx="2">
                  <c:v>Налог на имущество физических лиц</c:v>
                </c:pt>
                <c:pt idx="3">
                  <c:v>Земельный налог</c:v>
                </c:pt>
                <c:pt idx="4">
                  <c:v>Государственная пошлина </c:v>
                </c:pt>
                <c:pt idx="5">
                  <c:v>Доходы от использования имущества</c:v>
                </c:pt>
                <c:pt idx="6">
                  <c:v>Штрафы, санкции, возмещение
 ущерба</c:v>
                </c:pt>
                <c:pt idx="7">
                  <c:v>Прочие неналоговые доходы</c:v>
                </c:pt>
                <c:pt idx="8">
                  <c:v>Доходы от продажи материальных и 
нематериальных активов</c:v>
                </c:pt>
              </c:strCache>
            </c:strRef>
          </c:cat>
          <c:val>
            <c:numRef>
              <c:f>Лист1!$B$2:$B$12</c:f>
              <c:numCache>
                <c:formatCode>#,##0.0</c:formatCode>
                <c:ptCount val="9"/>
                <c:pt idx="0">
                  <c:v>1023.9</c:v>
                </c:pt>
                <c:pt idx="1">
                  <c:v>340.3</c:v>
                </c:pt>
                <c:pt idx="2">
                  <c:v>136.1</c:v>
                </c:pt>
                <c:pt idx="3">
                  <c:v>1746</c:v>
                </c:pt>
                <c:pt idx="4">
                  <c:v>27.1</c:v>
                </c:pt>
                <c:pt idx="5">
                  <c:v>348.9</c:v>
                </c:pt>
                <c:pt idx="6">
                  <c:v>26.3</c:v>
                </c:pt>
                <c:pt idx="7">
                  <c:v>7.4</c:v>
                </c:pt>
                <c:pt idx="8">
                  <c:v>2.2999999999999998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0751682821011854"/>
          <c:y val="4.0046232558989623E-3"/>
          <c:w val="0.38199535059924411"/>
          <c:h val="0.9959953767441015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ru-RU" sz="2400" dirty="0" smtClean="0"/>
              <a:t>13 604,3 тыс</a:t>
            </a:r>
            <a:r>
              <a:rPr lang="ru-RU" sz="2400" dirty="0"/>
              <a:t>. рублей</a:t>
            </a:r>
          </a:p>
        </c:rich>
      </c:tx>
      <c:layout>
        <c:manualLayout>
          <c:xMode val="edge"/>
          <c:yMode val="edge"/>
          <c:x val="0.10918579768557955"/>
          <c:y val="1.5301241689739011E-2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11777,9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0.11803817398814594"/>
                  <c:y val="-0.248570076875687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7.3163347985195776E-2"/>
                  <c:y val="1.63980314812003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4.3221074938192092E-2"/>
                  <c:y val="0.1029002479524047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4.7843623768664802E-3"/>
                  <c:y val="-7.90062144728060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7.7297191413078725E-2"/>
                  <c:y val="-8.54289207122587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Лист1!$A$2:$A$9</c:f>
              <c:strCache>
                <c:ptCount val="8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Образование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Культура, кинематография</c:v>
                </c:pt>
                <c:pt idx="6">
                  <c:v>Иные межбюджетные трансферты</c:v>
                </c:pt>
                <c:pt idx="7">
                  <c:v>Охрана окружающей среды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5288.3</c:v>
                </c:pt>
                <c:pt idx="1">
                  <c:v>156.19999999999999</c:v>
                </c:pt>
                <c:pt idx="2">
                  <c:v>33.5</c:v>
                </c:pt>
                <c:pt idx="3">
                  <c:v>1833.7</c:v>
                </c:pt>
                <c:pt idx="4">
                  <c:v>1890.9</c:v>
                </c:pt>
                <c:pt idx="5">
                  <c:v>4384.6000000000004</c:v>
                </c:pt>
                <c:pt idx="6">
                  <c:v>2.1</c:v>
                </c:pt>
                <c:pt idx="7">
                  <c:v>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6237395787268061"/>
          <c:y val="3.1672767082972959E-2"/>
          <c:w val="0.32857967951895251"/>
          <c:h val="0.96083042770384242"/>
        </c:manualLayout>
      </c:layout>
      <c:overlay val="0"/>
      <c:txPr>
        <a:bodyPr/>
        <a:lstStyle/>
        <a:p>
          <a:pPr>
            <a:defRPr sz="1200">
              <a:latin typeface="Arial Black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721031398852922"/>
          <c:y val="2.5591680709718571E-2"/>
          <c:w val="0.8558143773694975"/>
          <c:h val="0.56542044201421882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6.5372433560045531E-2"/>
                  <c:y val="-0.1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8.7163244746727205E-3"/>
                  <c:y val="-5.04385964912281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1621765966230322E-2"/>
                  <c:y val="-5.26315789473684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8.7163244746727205E-3"/>
                  <c:y val="-5.92105263157894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8.716324474672783E-3"/>
                  <c:y val="-7.89473684210525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3.9223460136027281E-2"/>
                  <c:y val="-0.1403508771929824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Общегосударственные расходы</c:v>
                </c:pt>
                <c:pt idx="1">
                  <c:v>Национальная  оборона</c:v>
                </c:pt>
                <c:pt idx="2">
                  <c:v>образование</c:v>
                </c:pt>
                <c:pt idx="3">
                  <c:v>Национальная экономика</c:v>
                </c:pt>
                <c:pt idx="4">
                  <c:v>ЖКХ</c:v>
                </c:pt>
                <c:pt idx="5">
                  <c:v>Культура</c:v>
                </c:pt>
                <c:pt idx="6">
                  <c:v>Иные межбюджетные трансферты</c:v>
                </c:pt>
                <c:pt idx="7">
                  <c:v>Охрана окружающей среды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 formatCode="0.0">
                  <c:v>5288.3</c:v>
                </c:pt>
                <c:pt idx="1">
                  <c:v>156.19999999999999</c:v>
                </c:pt>
                <c:pt idx="2">
                  <c:v>33.5</c:v>
                </c:pt>
                <c:pt idx="3">
                  <c:v>1833.7</c:v>
                </c:pt>
                <c:pt idx="4">
                  <c:v>1890.9</c:v>
                </c:pt>
                <c:pt idx="5">
                  <c:v>4384.6000000000004</c:v>
                </c:pt>
                <c:pt idx="6">
                  <c:v>2.1</c:v>
                </c:pt>
                <c:pt idx="7">
                  <c:v>15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one"/>
        <c:axId val="42566016"/>
        <c:axId val="42568704"/>
        <c:axId val="0"/>
      </c:bar3DChart>
      <c:catAx>
        <c:axId val="4256601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42568704"/>
        <c:crosses val="autoZero"/>
        <c:auto val="1"/>
        <c:lblAlgn val="ctr"/>
        <c:lblOffset val="100"/>
        <c:noMultiLvlLbl val="0"/>
      </c:catAx>
      <c:valAx>
        <c:axId val="42568704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one"/>
        <c:crossAx val="425660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Финансовая помощь из областного бюджета всего, тыс. рублей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9969278033794165E-2"/>
                  <c:y val="-4.6390260878821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9.2165898617511521E-3"/>
                  <c:y val="-5.34124629080119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2"/>
                <c:pt idx="0">
                  <c:v>2018 год</c:v>
                </c:pt>
                <c:pt idx="1">
                  <c:v>2019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2"/>
                <c:pt idx="0">
                  <c:v>7287.9</c:v>
                </c:pt>
                <c:pt idx="1">
                  <c:v>10213.4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Собственные доходы, тыс. рублей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0721966205837198E-2"/>
                  <c:y val="-5.04451038575667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5.2227342549923186E-2"/>
                  <c:y val="-8.01186943620178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2"/>
                <c:pt idx="0">
                  <c:v>2018 год</c:v>
                </c:pt>
                <c:pt idx="1">
                  <c:v>2019 год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2"/>
                <c:pt idx="0">
                  <c:v>3944.7</c:v>
                </c:pt>
                <c:pt idx="1">
                  <c:v>3658.3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2018 год</c:v>
                </c:pt>
                <c:pt idx="1">
                  <c:v>2019 год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2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53266304"/>
        <c:axId val="53267840"/>
        <c:axId val="0"/>
      </c:bar3DChart>
      <c:catAx>
        <c:axId val="532663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53267840"/>
        <c:crosses val="autoZero"/>
        <c:auto val="1"/>
        <c:lblAlgn val="ctr"/>
        <c:lblOffset val="100"/>
        <c:noMultiLvlLbl val="0"/>
      </c:catAx>
      <c:valAx>
        <c:axId val="532678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3266304"/>
        <c:crosses val="autoZero"/>
        <c:crossBetween val="between"/>
      </c:valAx>
    </c:plotArea>
    <c:legend>
      <c:legendPos val="r"/>
      <c:legendEntry>
        <c:idx val="2"/>
        <c:delete val="1"/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125164041994753"/>
          <c:y val="6.558587598425196E-2"/>
          <c:w val="0.64417027559055196"/>
          <c:h val="0.8253464566929136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7500000000000006E-2"/>
                  <c:y val="-2.81249999999999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8749999999999961E-2"/>
                  <c:y val="-6.25000000000000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3"/>
                <c:pt idx="0">
                  <c:v>2018 год</c:v>
                </c:pt>
                <c:pt idx="2">
                  <c:v>2019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11777.9</c:v>
                </c:pt>
                <c:pt idx="2">
                  <c:v>13604.3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2018 год</c:v>
                </c:pt>
                <c:pt idx="2">
                  <c:v>2019 год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2018 год</c:v>
                </c:pt>
                <c:pt idx="2">
                  <c:v>2019 год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4319744"/>
        <c:axId val="54321536"/>
        <c:axId val="0"/>
      </c:bar3DChart>
      <c:catAx>
        <c:axId val="543197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54321536"/>
        <c:crosses val="autoZero"/>
        <c:auto val="1"/>
        <c:lblAlgn val="ctr"/>
        <c:lblOffset val="100"/>
        <c:noMultiLvlLbl val="0"/>
      </c:catAx>
      <c:valAx>
        <c:axId val="543215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4319744"/>
        <c:crosses val="autoZero"/>
        <c:crossBetween val="between"/>
      </c:valAx>
    </c:plotArea>
    <c:legend>
      <c:legendPos val="r"/>
      <c:legendEntry>
        <c:idx val="1"/>
        <c:delete val="1"/>
      </c:legendEntry>
      <c:legendEntry>
        <c:idx val="2"/>
        <c:delete val="1"/>
      </c:legendEntry>
      <c:layout/>
      <c:overlay val="0"/>
      <c:txPr>
        <a:bodyPr/>
        <a:lstStyle/>
        <a:p>
          <a:pPr>
            <a:defRPr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Общий объем расходов бюджета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2018 год</c:v>
                </c:pt>
                <c:pt idx="1">
                  <c:v>2019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2"/>
                <c:pt idx="0">
                  <c:v>11777.9</c:v>
                </c:pt>
                <c:pt idx="1">
                  <c:v>13604.3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Муниципальное задание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2018 год</c:v>
                </c:pt>
                <c:pt idx="1">
                  <c:v>2019 год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2"/>
                <c:pt idx="0">
                  <c:v>3140.5</c:v>
                </c:pt>
                <c:pt idx="1">
                  <c:v>4500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2018 год</c:v>
                </c:pt>
                <c:pt idx="1">
                  <c:v>2019 год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2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63502208"/>
        <c:axId val="63503744"/>
        <c:axId val="0"/>
      </c:bar3DChart>
      <c:catAx>
        <c:axId val="635022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63503744"/>
        <c:crosses val="autoZero"/>
        <c:auto val="1"/>
        <c:lblAlgn val="ctr"/>
        <c:lblOffset val="100"/>
        <c:noMultiLvlLbl val="0"/>
      </c:catAx>
      <c:valAx>
        <c:axId val="635037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3502208"/>
        <c:crosses val="autoZero"/>
        <c:crossBetween val="between"/>
      </c:valAx>
    </c:plotArea>
    <c:legend>
      <c:legendPos val="r"/>
      <c:legendEntry>
        <c:idx val="2"/>
        <c:delete val="1"/>
      </c:legendEntry>
      <c:layout>
        <c:manualLayout>
          <c:xMode val="edge"/>
          <c:yMode val="edge"/>
          <c:x val="0.66756249999999995"/>
          <c:y val="0.28727239173228347"/>
          <c:w val="0.32410416666666669"/>
          <c:h val="0.4254552165354330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Общий объем расходов бюджета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4440433212996399E-2"/>
                  <c:y val="-6.44728005372733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9253910950661854E-2"/>
                  <c:y val="-4.56682337139019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2"/>
                <c:pt idx="0">
                  <c:v>2018 год</c:v>
                </c:pt>
                <c:pt idx="1">
                  <c:v>2019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2"/>
                <c:pt idx="0">
                  <c:v>11777.9</c:v>
                </c:pt>
                <c:pt idx="1">
                  <c:v>13604.3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 по программам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5298836742880063E-2"/>
                  <c:y val="-3.49227669576897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9.7874047332531092E-2"/>
                  <c:y val="-8.0591000671591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2"/>
                <c:pt idx="0">
                  <c:v>2018 год</c:v>
                </c:pt>
                <c:pt idx="1">
                  <c:v>2019 год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2"/>
                <c:pt idx="0">
                  <c:v>5678.3</c:v>
                </c:pt>
                <c:pt idx="1">
                  <c:v>8157.7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2018 год</c:v>
                </c:pt>
                <c:pt idx="1">
                  <c:v>2019 год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2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63585664"/>
        <c:axId val="63707392"/>
        <c:axId val="102548352"/>
      </c:bar3DChart>
      <c:catAx>
        <c:axId val="635856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63707392"/>
        <c:crosses val="autoZero"/>
        <c:auto val="1"/>
        <c:lblAlgn val="ctr"/>
        <c:lblOffset val="100"/>
        <c:noMultiLvlLbl val="0"/>
      </c:catAx>
      <c:valAx>
        <c:axId val="637073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3585664"/>
        <c:crosses val="autoZero"/>
        <c:crossBetween val="between"/>
      </c:valAx>
      <c:serAx>
        <c:axId val="102548352"/>
        <c:scaling>
          <c:orientation val="minMax"/>
        </c:scaling>
        <c:delete val="1"/>
        <c:axPos val="b"/>
        <c:majorTickMark val="out"/>
        <c:minorTickMark val="none"/>
        <c:tickLblPos val="none"/>
        <c:crossAx val="63707392"/>
        <c:crosses val="autoZero"/>
      </c:serAx>
    </c:plotArea>
    <c:legend>
      <c:legendPos val="r"/>
      <c:legendEntry>
        <c:idx val="2"/>
        <c:delete val="1"/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8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E8DF38-9E36-4C3B-9517-345BD22E9B34}" type="datetimeFigureOut">
              <a:rPr lang="ru-RU" smtClean="0"/>
              <a:pPr/>
              <a:t>18.03.2020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E5C209-719A-400B-8F0B-222562DAE0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05367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8E1FF2-68E0-4C80-BC11-2C00D1E75828}" type="datetimeFigureOut">
              <a:rPr lang="ru-RU" smtClean="0"/>
              <a:pPr/>
              <a:t>18.03.2020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97110-6AA5-4FFA-8EE8-74D3B1B4A8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9086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0823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771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11130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59648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13541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33302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1423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7472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2147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045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311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3906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820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8158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5900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79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91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  <p:sldLayoutId id="2147483950" r:id="rId12"/>
    <p:sldLayoutId id="2147483951" r:id="rId13"/>
    <p:sldLayoutId id="2147483952" r:id="rId14"/>
    <p:sldLayoutId id="2147483953" r:id="rId15"/>
    <p:sldLayoutId id="214748395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5118" y="1506069"/>
            <a:ext cx="8610600" cy="2330825"/>
          </a:xfrm>
          <a:blipFill>
            <a:blip r:embed="rId2"/>
            <a:tile tx="0" ty="0" sx="100000" sy="100000" flip="none" algn="tl"/>
          </a:blip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4400" dirty="0" smtClean="0">
                <a:solidFill>
                  <a:srgbClr val="7030A0"/>
                </a:solidFill>
                <a:latin typeface="Monotype Corsiva" pitchFamily="66" charset="0"/>
              </a:rPr>
              <a:t>Отчет об исполнении бюджета </a:t>
            </a:r>
            <a:br>
              <a:rPr lang="ru-RU" sz="4400" dirty="0" smtClean="0">
                <a:solidFill>
                  <a:srgbClr val="7030A0"/>
                </a:solidFill>
                <a:latin typeface="Monotype Corsiva" pitchFamily="66" charset="0"/>
              </a:rPr>
            </a:br>
            <a:r>
              <a:rPr lang="ru-RU" sz="4400" dirty="0" smtClean="0">
                <a:solidFill>
                  <a:srgbClr val="7030A0"/>
                </a:solidFill>
                <a:latin typeface="Monotype Corsiva" pitchFamily="66" charset="0"/>
              </a:rPr>
              <a:t>Митякинского сельского поселения</a:t>
            </a:r>
            <a:br>
              <a:rPr lang="ru-RU" sz="4400" dirty="0" smtClean="0">
                <a:solidFill>
                  <a:srgbClr val="7030A0"/>
                </a:solidFill>
                <a:latin typeface="Monotype Corsiva" pitchFamily="66" charset="0"/>
              </a:rPr>
            </a:br>
            <a:r>
              <a:rPr lang="ru-RU" sz="4400" dirty="0" smtClean="0">
                <a:solidFill>
                  <a:srgbClr val="7030A0"/>
                </a:solidFill>
                <a:latin typeface="Monotype Corsiva" pitchFamily="66" charset="0"/>
              </a:rPr>
              <a:t>Тарасовского района за 2019 год</a:t>
            </a:r>
            <a:endParaRPr lang="ru-RU" sz="4400" dirty="0">
              <a:solidFill>
                <a:srgbClr val="7030A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 advTm="5694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609600" y="228600"/>
            <a:ext cx="8229600" cy="1143000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ru-RU" sz="2800" b="1" dirty="0" smtClean="0">
                <a:latin typeface="Times New Roman" pitchFamily="18" charset="0"/>
              </a:rPr>
              <a:t>Объем муниципальных программ в 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2800" b="1" dirty="0" smtClean="0">
                <a:latin typeface="Times New Roman" pitchFamily="18" charset="0"/>
              </a:rPr>
              <a:t>общем объеме расходов в 2019 году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970660621"/>
              </p:ext>
            </p:extLst>
          </p:nvPr>
        </p:nvGraphicFramePr>
        <p:xfrm>
          <a:off x="590549" y="1396999"/>
          <a:ext cx="7915275" cy="4727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5538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321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Основные параметры исполнения бюджета Митякинского сельского поселения Тарасовского района  за 2019 год 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                                                                                         </a:t>
            </a:r>
            <a:r>
              <a:rPr lang="ru-RU" sz="2400" dirty="0" smtClean="0"/>
              <a:t>                             </a:t>
            </a:r>
            <a:r>
              <a:rPr lang="ru-RU" sz="1000" dirty="0" err="1" smtClean="0"/>
              <a:t>тыс</a:t>
            </a:r>
            <a:r>
              <a:rPr lang="ru-RU" sz="1000" dirty="0" smtClean="0"/>
              <a:t> </a:t>
            </a:r>
            <a:r>
              <a:rPr lang="ru-RU" sz="1000" dirty="0" err="1" smtClean="0"/>
              <a:t>руб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1867739"/>
              </p:ext>
            </p:extLst>
          </p:nvPr>
        </p:nvGraphicFramePr>
        <p:xfrm>
          <a:off x="443541" y="1270660"/>
          <a:ext cx="8234294" cy="419075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53691"/>
                <a:gridCol w="2753691"/>
                <a:gridCol w="2726912"/>
              </a:tblGrid>
              <a:tr h="1081790">
                <a:tc>
                  <a:txBody>
                    <a:bodyPr/>
                    <a:lstStyle/>
                    <a:p>
                      <a:pPr algn="ctr"/>
                      <a:endParaRPr lang="en-US" sz="1800" dirty="0" smtClean="0"/>
                    </a:p>
                    <a:p>
                      <a:pPr algn="ctr"/>
                      <a:r>
                        <a:rPr lang="ru-RU" sz="1800" dirty="0" smtClean="0"/>
                        <a:t>Показатель</a:t>
                      </a:r>
                      <a:endParaRPr lang="ru-RU" sz="1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800" baseline="0" dirty="0" smtClean="0"/>
                    </a:p>
                    <a:p>
                      <a:pPr algn="ctr"/>
                      <a:r>
                        <a:rPr lang="ru-RU" sz="1800" baseline="0" dirty="0" smtClean="0"/>
                        <a:t>Плановые показатели</a:t>
                      </a:r>
                      <a:endParaRPr lang="en-US" sz="1800" baseline="0" dirty="0" smtClean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/>
                    </a:p>
                    <a:p>
                      <a:pPr algn="ctr"/>
                      <a:r>
                        <a:rPr lang="ru-RU" sz="1800" dirty="0" smtClean="0"/>
                        <a:t>Фактическое исполнение</a:t>
                      </a:r>
                      <a:endParaRPr lang="ru-RU" sz="1800" dirty="0"/>
                    </a:p>
                  </a:txBody>
                  <a:tcPr marL="0" marR="0" marT="0" marB="0"/>
                </a:tc>
              </a:tr>
              <a:tr h="270448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1. Доходы, всего</a:t>
                      </a:r>
                      <a:endParaRPr lang="ru-RU" sz="1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13 765,0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13 871,7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70448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из них:</a:t>
                      </a:r>
                      <a:endParaRPr lang="ru-RU" sz="1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540895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Налоговые и неналоговые доходы</a:t>
                      </a:r>
                      <a:endParaRPr lang="ru-RU" sz="1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3 499,6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3 658,3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81134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Безвозмездные поступления из областного бюджета</a:t>
                      </a:r>
                      <a:endParaRPr lang="ru-RU" sz="1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10 265,4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213,4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70448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2. Расходы, всего</a:t>
                      </a:r>
                      <a:endParaRPr lang="ru-RU" sz="1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14 643,0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13 604,3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540895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3.Дефицит (-),</a:t>
                      </a:r>
                    </a:p>
                    <a:p>
                      <a:r>
                        <a:rPr lang="ru-RU" sz="1800" dirty="0" smtClean="0"/>
                        <a:t>     </a:t>
                      </a:r>
                      <a:r>
                        <a:rPr lang="ru-RU" sz="1800" dirty="0" err="1" smtClean="0"/>
                        <a:t>профицит</a:t>
                      </a:r>
                      <a:r>
                        <a:rPr lang="ru-RU" sz="1800" dirty="0" smtClean="0"/>
                        <a:t>(+)</a:t>
                      </a:r>
                      <a:endParaRPr lang="ru-RU" sz="1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-878,0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267,4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360597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advTm="5679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6725" y="465963"/>
            <a:ext cx="8229600" cy="1143000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7030A0"/>
                </a:solidFill>
              </a:rPr>
              <a:t>Доходы бюджета  Митякинского сельского поселения Тарасовского района за 2019 год исполнены в сумме</a:t>
            </a:r>
            <a:br>
              <a:rPr lang="ru-RU" sz="2000" b="1" dirty="0" smtClean="0">
                <a:solidFill>
                  <a:srgbClr val="7030A0"/>
                </a:solidFill>
              </a:rPr>
            </a:br>
            <a:r>
              <a:rPr lang="ru-RU" sz="2000" b="1" dirty="0" smtClean="0">
                <a:solidFill>
                  <a:srgbClr val="7030A0"/>
                </a:solidFill>
              </a:rPr>
              <a:t>13 871,7 тыс. рублей</a:t>
            </a:r>
            <a:endParaRPr lang="ru-RU" sz="2000" b="1" dirty="0">
              <a:solidFill>
                <a:srgbClr val="7030A0"/>
              </a:solidFill>
            </a:endParaRPr>
          </a:p>
        </p:txBody>
      </p:sp>
      <p:graphicFrame>
        <p:nvGraphicFramePr>
          <p:cNvPr id="16" name="Содержимое 1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1135805"/>
              </p:ext>
            </p:extLst>
          </p:nvPr>
        </p:nvGraphicFramePr>
        <p:xfrm>
          <a:off x="609600" y="1703294"/>
          <a:ext cx="7476565" cy="4957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5023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6526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Поступление собственных доходов в бюджет Митякинского сельского поселения</a:t>
            </a:r>
            <a:b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Тарасовского района в 2019 году</a:t>
            </a:r>
            <a:endParaRPr lang="ru-RU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3237870"/>
              </p:ext>
            </p:extLst>
          </p:nvPr>
        </p:nvGraphicFramePr>
        <p:xfrm>
          <a:off x="466165" y="1389528"/>
          <a:ext cx="8408893" cy="52443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5007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9858" y="143436"/>
            <a:ext cx="6347713" cy="1320800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000" dirty="0" smtClean="0">
                <a:solidFill>
                  <a:srgbClr val="00B0F0"/>
                </a:solidFill>
                <a:latin typeface="Arial Black" pitchFamily="34" charset="0"/>
              </a:rPr>
              <a:t>Расходы бюджета Митякинского сельского поселения Тарасовского района за 2019 год исполнены в сумме</a:t>
            </a:r>
            <a:br>
              <a:rPr lang="ru-RU" sz="2000" dirty="0" smtClean="0">
                <a:solidFill>
                  <a:srgbClr val="00B0F0"/>
                </a:solidFill>
                <a:latin typeface="Arial Black" pitchFamily="34" charset="0"/>
              </a:rPr>
            </a:br>
            <a:r>
              <a:rPr lang="ru-RU" sz="2000" dirty="0" smtClean="0">
                <a:solidFill>
                  <a:srgbClr val="00B0F0"/>
                </a:solidFill>
                <a:latin typeface="Arial Black" pitchFamily="34" charset="0"/>
              </a:rPr>
              <a:t>13 604,3 тыс. рублей</a:t>
            </a:r>
            <a:endParaRPr lang="ru-RU" sz="2000" dirty="0">
              <a:solidFill>
                <a:srgbClr val="00B0F0"/>
              </a:solidFill>
              <a:latin typeface="Arial Black" pitchFamily="34" charset="0"/>
            </a:endParaRPr>
          </a:p>
        </p:txBody>
      </p:sp>
      <p:graphicFrame>
        <p:nvGraphicFramePr>
          <p:cNvPr id="20" name="Содержимое 1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6058292"/>
              </p:ext>
            </p:extLst>
          </p:nvPr>
        </p:nvGraphicFramePr>
        <p:xfrm>
          <a:off x="457200" y="1600200"/>
          <a:ext cx="8423275" cy="4979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4774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0254" y="274638"/>
            <a:ext cx="6996545" cy="667471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>
                <a:solidFill>
                  <a:srgbClr val="7030A0"/>
                </a:solidFill>
              </a:rPr>
              <a:t>Доля расходов бюджета  Митякинского сельского поселения Тарасовского района за 2019 год</a:t>
            </a:r>
            <a:endParaRPr lang="ru-RU" sz="2000" b="1" dirty="0">
              <a:solidFill>
                <a:srgbClr val="7030A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8180071"/>
              </p:ext>
            </p:extLst>
          </p:nvPr>
        </p:nvGraphicFramePr>
        <p:xfrm>
          <a:off x="224118" y="1066800"/>
          <a:ext cx="8742217" cy="579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5413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609600" y="228600"/>
            <a:ext cx="8229600" cy="1143000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ru-RU" sz="3500" b="1" dirty="0" smtClean="0">
                <a:solidFill>
                  <a:srgbClr val="9966FF"/>
                </a:solidFill>
                <a:latin typeface="Times New Roman" pitchFamily="18" charset="0"/>
              </a:rPr>
              <a:t>Поступления в бюджет </a:t>
            </a:r>
            <a:endParaRPr lang="en-US" sz="3500" b="1" dirty="0" smtClean="0">
              <a:solidFill>
                <a:srgbClr val="9966FF"/>
              </a:solidFill>
              <a:latin typeface="Times New Roman" pitchFamily="18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ru-RU" sz="3500" b="1" dirty="0" smtClean="0">
                <a:solidFill>
                  <a:srgbClr val="9966FF"/>
                </a:solidFill>
                <a:latin typeface="Times New Roman" pitchFamily="18" charset="0"/>
              </a:rPr>
              <a:t>Митякинского сельского поселения Тарасовского района в 2019 году</a:t>
            </a:r>
            <a:endParaRPr kumimoji="0" lang="ru-RU" sz="3500" b="1" i="0" u="none" strike="noStrike" kern="1200" cap="none" spc="0" normalizeH="0" baseline="0" noProof="0" dirty="0">
              <a:ln>
                <a:noFill/>
              </a:ln>
              <a:solidFill>
                <a:srgbClr val="9966FF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92708347"/>
              </p:ext>
            </p:extLst>
          </p:nvPr>
        </p:nvGraphicFramePr>
        <p:xfrm>
          <a:off x="419100" y="1904999"/>
          <a:ext cx="8267700" cy="48101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5444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609600" y="228600"/>
            <a:ext cx="8229600" cy="1143000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500" b="1" dirty="0" smtClean="0">
                <a:solidFill>
                  <a:srgbClr val="9966FF"/>
                </a:solidFill>
                <a:latin typeface="Times New Roman" pitchFamily="18" charset="0"/>
              </a:rPr>
              <a:t>Расходы бюджета </a:t>
            </a:r>
            <a:endParaRPr lang="en-US" sz="3500" b="1" dirty="0" smtClean="0">
              <a:solidFill>
                <a:srgbClr val="9966FF"/>
              </a:solidFill>
              <a:latin typeface="Times New Roman" pitchFamily="18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ru-RU" sz="3500" b="1" dirty="0" smtClean="0">
                <a:solidFill>
                  <a:srgbClr val="9966FF"/>
                </a:solidFill>
                <a:latin typeface="Times New Roman" pitchFamily="18" charset="0"/>
              </a:rPr>
              <a:t>Митякинского сельского поселения Тарасовского района за 2019 год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5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985071839"/>
              </p:ext>
            </p:extLst>
          </p:nvPr>
        </p:nvGraphicFramePr>
        <p:xfrm>
          <a:off x="1381125" y="20447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6536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609600" y="228600"/>
            <a:ext cx="8229600" cy="1143000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ru-RU" sz="2800" b="1" dirty="0" smtClean="0">
                <a:latin typeface="Times New Roman" pitchFamily="18" charset="0"/>
              </a:rPr>
              <a:t>Объем муниципального задания в 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2800" b="1" dirty="0" smtClean="0">
                <a:latin typeface="Times New Roman" pitchFamily="18" charset="0"/>
              </a:rPr>
              <a:t>общем объеме расходов в 2019 году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654269617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6458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1467</TotalTime>
  <Words>196</Words>
  <Application>Microsoft Office PowerPoint</Application>
  <PresentationFormat>Экран (4:3)</PresentationFormat>
  <Paragraphs>69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Грань</vt:lpstr>
      <vt:lpstr>Отчет об исполнении бюджета  Митякинского сельского поселения Тарасовского района за 2019 год</vt:lpstr>
      <vt:lpstr>Основные параметры исполнения бюджета Митякинского сельского поселения Тарасовского района  за 2019 год                                                                                                                         тыс руб</vt:lpstr>
      <vt:lpstr>Доходы бюджета  Митякинского сельского поселения Тарасовского района за 2019 год исполнены в сумме 13 871,7 тыс. рублей</vt:lpstr>
      <vt:lpstr>Поступление собственных доходов в бюджет Митякинского сельского поселения Тарасовского района в 2019 году</vt:lpstr>
      <vt:lpstr>Расходы бюджета Митякинского сельского поселения Тарасовского района за 2019 год исполнены в сумме 13 604,3 тыс. рублей</vt:lpstr>
      <vt:lpstr>Доля расходов бюджета  Митякинского сельского поселения Тарасовского района за 2019 год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об исполнении бюджета Тарасовского района за 2013 год</dc:title>
  <dc:creator>Исполнитель: Косоротова М.О.; Косоротова М.О.</dc:creator>
  <cp:lastModifiedBy>W7</cp:lastModifiedBy>
  <cp:revision>121</cp:revision>
  <dcterms:created xsi:type="dcterms:W3CDTF">2014-05-06T10:06:48Z</dcterms:created>
  <dcterms:modified xsi:type="dcterms:W3CDTF">2020-03-18T06:00:59Z</dcterms:modified>
</cp:coreProperties>
</file>