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82" r:id="rId7"/>
    <p:sldId id="283" r:id="rId8"/>
    <p:sldId id="262" r:id="rId9"/>
    <p:sldId id="284" r:id="rId10"/>
    <p:sldId id="288" r:id="rId11"/>
    <p:sldId id="290" r:id="rId12"/>
    <p:sldId id="291" r:id="rId13"/>
    <p:sldId id="293" r:id="rId14"/>
    <p:sldId id="292" r:id="rId15"/>
    <p:sldId id="294" r:id="rId16"/>
    <p:sldId id="295" r:id="rId17"/>
    <p:sldId id="298" r:id="rId18"/>
    <p:sldId id="296" r:id="rId19"/>
    <p:sldId id="297" r:id="rId20"/>
    <p:sldId id="301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245" autoAdjust="0"/>
  </p:normalViewPr>
  <p:slideViewPr>
    <p:cSldViewPr>
      <p:cViewPr>
        <p:scale>
          <a:sx n="100" d="100"/>
          <a:sy n="100" d="100"/>
        </p:scale>
        <p:origin x="58" y="-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perspective val="30"/>
    </c:view3D>
    <c:plotArea>
      <c:layout>
        <c:manualLayout>
          <c:layoutTarget val="inner"/>
          <c:xMode val="edge"/>
          <c:yMode val="edge"/>
          <c:x val="9.1041347588363408E-2"/>
          <c:y val="4.7314083284630749E-2"/>
          <c:w val="0.59011362328788863"/>
          <c:h val="0.72368813212460092"/>
        </c:manualLayout>
      </c:layout>
      <c:bar3DChart>
        <c:barDir val="col"/>
        <c:grouping val="standard"/>
        <c:ser>
          <c:idx val="0"/>
          <c:order val="0"/>
          <c:tx>
            <c:strRef>
              <c:f>Лист1!$A$1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Лист1!$A$2:$A$5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val>
            <c:numRef>
              <c:f>Лист1!$B$2:$B$5</c:f>
              <c:numCache>
                <c:formatCode>General</c:formatCode>
                <c:ptCount val="2"/>
                <c:pt idx="0">
                  <c:v>755.7</c:v>
                </c:pt>
                <c:pt idx="1">
                  <c:v>2629.2</c:v>
                </c:pt>
              </c:numCache>
            </c:numRef>
          </c:val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val>
            <c:numRef>
              <c:f>Лист1!$C$2:$C$5</c:f>
              <c:numCache>
                <c:formatCode>General</c:formatCode>
                <c:ptCount val="2"/>
                <c:pt idx="0">
                  <c:v>55.3</c:v>
                </c:pt>
                <c:pt idx="1">
                  <c:v>884.3</c:v>
                </c:pt>
              </c:numCache>
            </c:numRef>
          </c:val>
        </c:ser>
        <c:ser>
          <c:idx val="3"/>
          <c:order val="3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val>
            <c:numRef>
              <c:f>Лист1!$D$2:$D$5</c:f>
              <c:numCache>
                <c:formatCode>General</c:formatCode>
                <c:ptCount val="2"/>
                <c:pt idx="0">
                  <c:v>2328.4</c:v>
                </c:pt>
                <c:pt idx="1">
                  <c:v>2867.4</c:v>
                </c:pt>
              </c:numCache>
            </c:numRef>
          </c:val>
        </c:ser>
        <c:shape val="cylinder"/>
        <c:axId val="64528768"/>
        <c:axId val="64530304"/>
        <c:axId val="64221632"/>
      </c:bar3DChart>
      <c:catAx>
        <c:axId val="64528768"/>
        <c:scaling>
          <c:orientation val="minMax"/>
        </c:scaling>
        <c:axPos val="b"/>
        <c:numFmt formatCode="General" sourceLinked="1"/>
        <c:tickLblPos val="nextTo"/>
        <c:crossAx val="64530304"/>
        <c:crosses val="autoZero"/>
        <c:auto val="1"/>
        <c:lblAlgn val="ctr"/>
        <c:lblOffset val="100"/>
      </c:catAx>
      <c:valAx>
        <c:axId val="64530304"/>
        <c:scaling>
          <c:orientation val="minMax"/>
        </c:scaling>
        <c:axPos val="l"/>
        <c:majorGridlines/>
        <c:numFmt formatCode="General" sourceLinked="1"/>
        <c:tickLblPos val="nextTo"/>
        <c:crossAx val="64528768"/>
        <c:crosses val="autoZero"/>
        <c:crossBetween val="between"/>
      </c:valAx>
      <c:serAx>
        <c:axId val="64221632"/>
        <c:scaling>
          <c:orientation val="minMax"/>
        </c:scaling>
        <c:delete val="1"/>
        <c:axPos val="b"/>
        <c:tickLblPos val="none"/>
        <c:crossAx val="64530304"/>
        <c:crosses val="autoZero"/>
      </c:serAx>
      <c:spPr>
        <a:noFill/>
        <a:ln w="25398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4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Lbl>
              <c:idx val="5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delete val="1"/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#,##0.00">
                  <c:v>1710.6</c:v>
                </c:pt>
                <c:pt idx="1">
                  <c:v>64.7</c:v>
                </c:pt>
                <c:pt idx="2">
                  <c:v>5.4</c:v>
                </c:pt>
                <c:pt idx="3">
                  <c:v>69.2</c:v>
                </c:pt>
                <c:pt idx="4">
                  <c:v>76.400000000000006</c:v>
                </c:pt>
                <c:pt idx="5" formatCode="#,##0.00">
                  <c:v>726.2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5332789250987888"/>
          <c:y val="1.5193195787235467E-2"/>
          <c:w val="0.33777963030421893"/>
          <c:h val="0.96375585567626865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652,2 тыс. рублей</a:t>
            </a: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6126126042017769E-2"/>
          <c:y val="8.6631010439400871E-2"/>
          <c:w val="0.61407532683109978"/>
          <c:h val="0.810971100792460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0292046215219784"/>
                  <c:y val="-0.1840790155168957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</c:dLbl>
            <c:showVal val="1"/>
            <c:showLeaderLines val="1"/>
          </c:dLbls>
          <c:cat>
            <c:strRef>
              <c:f>Лист1!$A$2:$A$5</c:f>
              <c:strCache>
                <c:ptCount val="3"/>
                <c:pt idx="0">
                  <c:v>Функционирование высшего должностного лица субъекта Российской Федерации и муниципального образования</c:v>
                </c:pt>
                <c:pt idx="1">
                  <c:v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c:v>
                </c:pt>
                <c:pt idx="2">
                  <c:v>Другие общегосударственные вопросы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3"/>
                <c:pt idx="0">
                  <c:v>293.8</c:v>
                </c:pt>
                <c:pt idx="1">
                  <c:v>1334.5</c:v>
                </c:pt>
                <c:pt idx="2">
                  <c:v>82.2</c:v>
                </c:pt>
              </c:numCache>
            </c:numRef>
          </c:val>
        </c:ser>
      </c:pie3DChart>
      <c:spPr>
        <a:noFill/>
        <a:ln w="25405">
          <a:noFill/>
        </a:ln>
      </c:spPr>
    </c:plotArea>
    <c:legend>
      <c:legendPos val="r"/>
      <c:layout>
        <c:manualLayout>
          <c:xMode val="edge"/>
          <c:yMode val="edge"/>
          <c:x val="0.65332789250987888"/>
          <c:y val="7.1456224890576348E-2"/>
          <c:w val="0.33777963030421893"/>
          <c:h val="0.92854377510942376"/>
        </c:manualLayout>
      </c:layout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5,4 </a:t>
            </a: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Расходы на мероприятия по защите населения от чрезвычайных ситуаций в рамках подпрограммы "Защита населения от чрезвычайных ситуаций" муниципальной программы Митякинского сельского поселения "Защита населения и территории от чрезвычайных ситуаций, обеспеч</c:v>
                </c:pt>
                <c:pt idx="1">
                  <c:v>Расходы на мероприятия по обеспечению пожарной безопасности в рамках подпрограммы "Пожарная безопасность" муниципальной программы Митякинского сельского поселения "Защита населения и территории от чрезвычайных ситуаций, обеспечение пожарной безопасности 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3"/>
                <c:pt idx="0">
                  <c:v>5.4</c:v>
                </c:pt>
                <c:pt idx="1">
                  <c:v>0</c:v>
                </c:pt>
              </c:numCache>
            </c:numRef>
          </c:val>
        </c:ser>
      </c:pie3DChart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65365585812190208"/>
          <c:y val="1.940796986681944E-2"/>
          <c:w val="0.33767019356955391"/>
          <c:h val="0.95110341057581804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1"/>
                <c:pt idx="0">
                  <c:v>Дорожное хозяйство (дорожные фонды)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1"/>
                <c:pt idx="0">
                  <c:v>69.2</c:v>
                </c:pt>
              </c:numCache>
            </c:numRef>
          </c:val>
        </c:ser>
      </c:pie3DChart>
      <c:spPr>
        <a:noFill/>
        <a:ln w="25389">
          <a:noFill/>
        </a:ln>
      </c:spPr>
    </c:plotArea>
    <c:legend>
      <c:legendPos val="r"/>
      <c:layout/>
    </c:legend>
    <c:plotVisOnly val="1"/>
    <c:dispBlanksAs val="zero"/>
  </c:chart>
  <c:txPr>
    <a:bodyPr/>
    <a:lstStyle/>
    <a:p>
      <a:pPr>
        <a:defRPr sz="1799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37,4 </a:t>
            </a: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2"/>
              <c:delete val="1"/>
            </c:dLbl>
            <c:showVal val="1"/>
            <c:showLeaderLines val="1"/>
          </c:dLbls>
          <c:cat>
            <c:strRef>
              <c:f>Лист1!$A$2:$A$5</c:f>
              <c:strCache>
                <c:ptCount val="3"/>
                <c:pt idx="0">
                  <c:v>Содержание и текущий ремонт мест захоронения </c:v>
                </c:pt>
                <c:pt idx="1">
                  <c:v>Организация проведения месячников, а также оплачиваемых работ для безработных граждан</c:v>
                </c:pt>
                <c:pt idx="2">
                  <c:v>Организация рабочих мест для трудоустройства подростков в возрасте от 14 до 18 лет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8.4</c:v>
                </c:pt>
                <c:pt idx="1">
                  <c:v>28.9</c:v>
                </c:pt>
                <c:pt idx="2">
                  <c:v>0</c:v>
                </c:pt>
              </c:numCache>
            </c:numRef>
          </c:val>
        </c:ser>
      </c:pie3DChart>
      <c:spPr>
        <a:noFill/>
        <a:ln w="25395">
          <a:noFill/>
        </a:ln>
      </c:spPr>
    </c:plotArea>
    <c:legend>
      <c:legendPos val="r"/>
      <c:legendEntry>
        <c:idx val="3"/>
        <c:delete val="1"/>
      </c:legendEntry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726,2 </a:t>
            </a: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Расходы поселения в рамках подпрограммы "Развитие культуры" </c:v>
                </c:pt>
                <c:pt idx="1">
                  <c:v>Расходы поселения в рамках подпрограммы "Развитие библиотечного дела" 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2"/>
                <c:pt idx="0">
                  <c:v>594.1</c:v>
                </c:pt>
                <c:pt idx="1">
                  <c:v>132.1</c:v>
                </c:pt>
              </c:numCache>
            </c:numRef>
          </c:val>
        </c:ser>
      </c:pie3DChart>
      <c:spPr>
        <a:noFill/>
        <a:ln w="25396">
          <a:noFill/>
        </a:ln>
      </c:spPr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7D07B-44CF-4172-B9A6-FE4BFA626D6A}" type="datetimeFigureOut">
              <a:rPr lang="ru-RU" smtClean="0"/>
              <a:pPr/>
              <a:t>18.07.2014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6CD9-58BE-4F88-92C4-76543D19B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76CD9-58BE-4F88-92C4-76543D19BFC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26FB4-BFB7-4A6A-ACF3-B9EF3FD9F7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51529-5B48-4330-8479-7D0900A1A1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19C0C-696C-496D-8610-E160DFB61C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A58D0-21DF-4114-B6CB-1DA1E8749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53156-5F34-4F2A-824C-7697B46779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A119-7955-4BC2-9336-26A9658DD4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6297D6-C9B7-4816-9FE6-54DABED619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D8EB70-9199-489A-B675-07CD236BB5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960A8-47BC-4AA4-9ED1-558812FA88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08C33-DA2F-48F9-B6B0-5EED59B340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602434-1A45-4652-B862-C69DC06753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D2CD09B2-6CB2-4163-8F4F-275D56F34F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8F5FE8-F3D4-4D7C-A5C7-FF4DF18940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  <p:sldLayoutId id="2147484192" r:id="rId2"/>
    <p:sldLayoutId id="2147484193" r:id="rId3"/>
    <p:sldLayoutId id="2147484194" r:id="rId4"/>
    <p:sldLayoutId id="2147484195" r:id="rId5"/>
    <p:sldLayoutId id="2147484196" r:id="rId6"/>
    <p:sldLayoutId id="2147484197" r:id="rId7"/>
    <p:sldLayoutId id="2147484198" r:id="rId8"/>
    <p:sldLayoutId id="2147484199" r:id="rId9"/>
    <p:sldLayoutId id="2147484200" r:id="rId10"/>
    <p:sldLayoutId id="2147484201" r:id="rId11"/>
    <p:sldLayoutId id="214748420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5"/>
          <p:cNvSpPr>
            <a:spLocks noChangeArrowheads="1" noChangeShapeType="1" noTextEdit="1"/>
          </p:cNvSpPr>
          <p:nvPr/>
        </p:nvSpPr>
        <p:spPr bwMode="auto">
          <a:xfrm>
            <a:off x="179388" y="115888"/>
            <a:ext cx="8856662" cy="655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Бюджет для граждан </a:t>
            </a: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муниципального образования </a:t>
            </a: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«Митякинское сельское поселение» </a:t>
            </a:r>
          </a:p>
          <a:p>
            <a:pPr algn="ctr">
              <a:defRPr/>
            </a:pPr>
            <a:endParaRPr lang="ru-RU" sz="3600" i="1" kern="10" dirty="0">
              <a:ln w="9525">
                <a:solidFill>
                  <a:srgbClr val="217335"/>
                </a:solidFill>
                <a:round/>
                <a:headEnd/>
                <a:tailEnd/>
              </a:ln>
              <a:solidFill>
                <a:srgbClr val="B0BFC2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  <a:p>
            <a:pPr algn="ctr">
              <a:defRPr/>
            </a:pPr>
            <a:r>
              <a:rPr lang="ru-RU" sz="3600" i="1" kern="10" dirty="0">
                <a:ln w="9525">
                  <a:solidFill>
                    <a:srgbClr val="217335"/>
                  </a:solidFill>
                  <a:round/>
                  <a:headEnd/>
                  <a:tailEnd/>
                </a:ln>
                <a:solidFill>
                  <a:srgbClr val="B0BFC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2014 год</a:t>
            </a:r>
          </a:p>
        </p:txBody>
      </p:sp>
      <p:pic>
        <p:nvPicPr>
          <p:cNvPr id="16387" name="Picture 13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797425"/>
            <a:ext cx="2593975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797425"/>
            <a:ext cx="237490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2" descr="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4005263"/>
            <a:ext cx="27368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1214438" y="1071563"/>
            <a:ext cx="7358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179388" y="1397000"/>
          <a:ext cx="8569325" cy="5345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5288" y="1484313"/>
            <a:ext cx="8280400" cy="1728787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prstClr val="white"/>
                </a:solidFill>
                <a:cs typeface="Times New Roman" pitchFamily="18" charset="0"/>
              </a:rPr>
              <a:t>Национальная оборона</a:t>
            </a:r>
          </a:p>
          <a:p>
            <a:pPr algn="ctr">
              <a:defRPr/>
            </a:pPr>
            <a:r>
              <a:rPr lang="ru-RU" dirty="0">
                <a:solidFill>
                  <a:prstClr val="white"/>
                </a:solidFill>
                <a:cs typeface="Times New Roman" pitchFamily="18" charset="0"/>
              </a:rPr>
              <a:t>(расходы по субвенциям на осуществление первичного воинского учета на территориях, где отсутствуют военные комиссариаты)</a:t>
            </a:r>
          </a:p>
          <a:p>
            <a:pPr algn="ctr">
              <a:defRPr/>
            </a:pPr>
            <a:r>
              <a:rPr lang="ru-RU" dirty="0" smtClean="0">
                <a:solidFill>
                  <a:prstClr val="white"/>
                </a:solidFill>
                <a:cs typeface="Times New Roman" pitchFamily="18" charset="0"/>
              </a:rPr>
              <a:t>64,7 </a:t>
            </a:r>
            <a:r>
              <a:rPr lang="ru-RU" dirty="0">
                <a:solidFill>
                  <a:prstClr val="white"/>
                </a:solidFill>
                <a:cs typeface="Times New Roman" pitchFamily="18" charset="0"/>
              </a:rPr>
              <a:t>тыс. рублей </a:t>
            </a:r>
            <a:r>
              <a:rPr lang="ru-RU" dirty="0" smtClean="0">
                <a:solidFill>
                  <a:prstClr val="white"/>
                </a:solidFill>
                <a:cs typeface="Times New Roman" pitchFamily="18" charset="0"/>
              </a:rPr>
              <a:t>(41,9%)</a:t>
            </a:r>
            <a:endParaRPr lang="ru-RU" dirty="0">
              <a:solidFill>
                <a:prstClr val="white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82713" y="1673225"/>
            <a:ext cx="6264275" cy="143986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rgbClr val="FFFF00"/>
                </a:solidFill>
                <a:cs typeface="Times New Roman" pitchFamily="18" charset="0"/>
              </a:rPr>
              <a:t>Национальная безопасность и правоохранительная деятельность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00"/>
                </a:solidFill>
                <a:cs typeface="Times New Roman" pitchFamily="18" charset="0"/>
              </a:rPr>
              <a:t>5,4тыс</a:t>
            </a:r>
            <a:r>
              <a:rPr lang="ru-RU" dirty="0">
                <a:solidFill>
                  <a:srgbClr val="FFFF00"/>
                </a:solidFill>
                <a:cs typeface="Times New Roman" pitchFamily="18" charset="0"/>
              </a:rPr>
              <a:t>. рублей </a:t>
            </a:r>
            <a:r>
              <a:rPr lang="ru-RU" dirty="0" smtClean="0">
                <a:solidFill>
                  <a:srgbClr val="FFFF00"/>
                </a:solidFill>
                <a:cs typeface="Times New Roman" pitchFamily="18" charset="0"/>
              </a:rPr>
              <a:t>(54%)</a:t>
            </a:r>
            <a:endParaRPr lang="ru-RU" dirty="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2411413" y="4005263"/>
            <a:ext cx="4276725" cy="1995487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Защита населения и территории от последствий чрезвычайных ситуаций природного и техногенного характера, гражданская оборона</a:t>
            </a:r>
            <a:endParaRPr lang="ru-RU" sz="1600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dirty="0" smtClean="0">
                <a:solidFill>
                  <a:srgbClr val="FF0000"/>
                </a:solidFill>
                <a:cs typeface="Times New Roman" pitchFamily="18" charset="0"/>
              </a:rPr>
              <a:t>5,4 </a:t>
            </a:r>
            <a:r>
              <a:rPr lang="ru-RU" sz="1600" dirty="0">
                <a:solidFill>
                  <a:srgbClr val="FF0000"/>
                </a:solidFill>
                <a:cs typeface="Times New Roman" pitchFamily="18" charset="0"/>
              </a:rPr>
              <a:t>тыс. рублей </a:t>
            </a:r>
            <a:r>
              <a:rPr lang="ru-RU" sz="1600" dirty="0" smtClean="0">
                <a:solidFill>
                  <a:srgbClr val="FF0000"/>
                </a:solidFill>
                <a:cs typeface="Times New Roman" pitchFamily="18" charset="0"/>
              </a:rPr>
              <a:t>(54%)</a:t>
            </a:r>
            <a:endParaRPr lang="ru-RU" sz="16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9072563" y="6353175"/>
            <a:ext cx="2179637" cy="110331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4"/>
          </p:cNvCxnSpPr>
          <p:nvPr/>
        </p:nvCxnSpPr>
        <p:spPr>
          <a:xfrm flipH="1">
            <a:off x="4500563" y="3113088"/>
            <a:ext cx="14287" cy="82073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042988" y="836613"/>
            <a:ext cx="7000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</a:t>
            </a:r>
            <a:endParaRPr lang="ru-RU" b="1">
              <a:solidFill>
                <a:srgbClr val="FF0000"/>
              </a:solidFill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250825" y="1397000"/>
          <a:ext cx="8785225" cy="5345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28763" y="1652588"/>
            <a:ext cx="6265862" cy="14414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prstClr val="white"/>
                </a:solidFill>
              </a:rPr>
              <a:t>Национальная экономика</a:t>
            </a:r>
          </a:p>
          <a:p>
            <a:pPr algn="ctr">
              <a:defRPr/>
            </a:pPr>
            <a:r>
              <a:rPr lang="ru-RU" dirty="0" smtClean="0">
                <a:solidFill>
                  <a:prstClr val="white"/>
                </a:solidFill>
              </a:rPr>
              <a:t>69,2 </a:t>
            </a:r>
            <a:r>
              <a:rPr lang="ru-RU" dirty="0">
                <a:solidFill>
                  <a:prstClr val="white"/>
                </a:solidFill>
              </a:rPr>
              <a:t>тыс. рублей (</a:t>
            </a:r>
            <a:r>
              <a:rPr lang="en-US" dirty="0">
                <a:solidFill>
                  <a:prstClr val="white"/>
                </a:solidFill>
              </a:rPr>
              <a:t>2</a:t>
            </a:r>
            <a:r>
              <a:rPr lang="ru-RU" dirty="0">
                <a:solidFill>
                  <a:prstClr val="white"/>
                </a:solidFill>
              </a:rPr>
              <a:t>7</a:t>
            </a:r>
            <a:r>
              <a:rPr lang="en-US" dirty="0">
                <a:solidFill>
                  <a:prstClr val="white"/>
                </a:solidFill>
              </a:rPr>
              <a:t>,</a:t>
            </a:r>
            <a:r>
              <a:rPr lang="ru-RU" dirty="0">
                <a:solidFill>
                  <a:prstClr val="white"/>
                </a:solidFill>
              </a:rPr>
              <a:t>5%)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835150" y="3429000"/>
            <a:ext cx="4968875" cy="1227138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Дорожное хозяйство </a:t>
            </a:r>
            <a:r>
              <a:rPr lang="ru-RU" sz="1400" dirty="0">
                <a:solidFill>
                  <a:prstClr val="white"/>
                </a:solidFill>
              </a:rPr>
              <a:t>(дорожные фонды)</a:t>
            </a:r>
          </a:p>
          <a:p>
            <a:pPr algn="ctr">
              <a:defRPr/>
            </a:pPr>
            <a:r>
              <a:rPr lang="ru-RU" sz="1400" dirty="0">
                <a:solidFill>
                  <a:prstClr val="white"/>
                </a:solidFill>
              </a:rPr>
              <a:t>69,2 тыс. рублей (27,5%)</a:t>
            </a:r>
          </a:p>
        </p:txBody>
      </p:sp>
      <p:cxnSp>
        <p:nvCxnSpPr>
          <p:cNvPr id="23" name="Прямая со стрелкой 22"/>
          <p:cNvCxnSpPr>
            <a:stCxn id="4" idx="4"/>
          </p:cNvCxnSpPr>
          <p:nvPr/>
        </p:nvCxnSpPr>
        <p:spPr>
          <a:xfrm flipH="1">
            <a:off x="4643438" y="3094038"/>
            <a:ext cx="19050" cy="33496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Блок-схема: альтернативный процесс 32"/>
          <p:cNvSpPr/>
          <p:nvPr/>
        </p:nvSpPr>
        <p:spPr>
          <a:xfrm>
            <a:off x="0" y="4868863"/>
            <a:ext cx="4356100" cy="198913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Расходы на содержание внутрипоселковых автомобильных дорог общего пользования местного значения и искусственных сооружений на них в рамках подпрограммы «Развитие транспортной инфраструктуры Митякинского сельского поселения» муниципальной программы «Развитие транспортной системы»</a:t>
            </a:r>
          </a:p>
          <a:p>
            <a:pPr algn="ctr">
              <a:defRPr/>
            </a:pPr>
            <a:r>
              <a:rPr lang="ru-RU" sz="1400" dirty="0">
                <a:solidFill>
                  <a:prstClr val="white"/>
                </a:solidFill>
              </a:rPr>
              <a:t>69,2 тыс. рублей (27,5%) </a:t>
            </a:r>
          </a:p>
        </p:txBody>
      </p:sp>
      <p:sp>
        <p:nvSpPr>
          <p:cNvPr id="34" name="Блок-схема: альтернативный процесс 33"/>
          <p:cNvSpPr/>
          <p:nvPr/>
        </p:nvSpPr>
        <p:spPr>
          <a:xfrm>
            <a:off x="4500563" y="4868863"/>
            <a:ext cx="4370387" cy="198913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Расходы на ремонт и содержание автомобильных дорог общего пользования местного значения за счет средств Фонда софинансирования расходов областного бюджета, в рамках подпрограммы «Развитие транспортной инфраструктуры Митякинского сельского поселения» муниципальной программы Митякинского сельского поселения «Развитие транспортной системы» </a:t>
            </a:r>
          </a:p>
          <a:p>
            <a:pPr algn="ctr">
              <a:defRPr/>
            </a:pPr>
            <a:endParaRPr lang="ru-RU" sz="1400" dirty="0">
              <a:solidFill>
                <a:prstClr val="white"/>
              </a:solidFill>
            </a:endParaRPr>
          </a:p>
        </p:txBody>
      </p:sp>
      <p:cxnSp>
        <p:nvCxnSpPr>
          <p:cNvPr id="35" name="Прямая со стрелкой 34"/>
          <p:cNvCxnSpPr>
            <a:stCxn id="17" idx="2"/>
            <a:endCxn id="34" idx="0"/>
          </p:cNvCxnSpPr>
          <p:nvPr/>
        </p:nvCxnSpPr>
        <p:spPr>
          <a:xfrm>
            <a:off x="4319588" y="4656138"/>
            <a:ext cx="2365375" cy="2127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7" idx="2"/>
            <a:endCxn id="33" idx="0"/>
          </p:cNvCxnSpPr>
          <p:nvPr/>
        </p:nvCxnSpPr>
        <p:spPr>
          <a:xfrm flipH="1">
            <a:off x="2178050" y="4656138"/>
            <a:ext cx="2141538" cy="2127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</a:p>
          <a:p>
            <a:pPr algn="ctr"/>
            <a:endParaRPr lang="ru-RU" altLang="ru-RU" sz="2400" dirty="0">
              <a:solidFill>
                <a:srgbClr val="000000"/>
              </a:solidFill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571500" y="1214438"/>
            <a:ext cx="807243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  <a:endParaRPr lang="ru-RU" sz="24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1331913" y="198913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403350" y="1125538"/>
            <a:ext cx="6265863" cy="143827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</a:rPr>
              <a:t>Жилищно-коммунальное хозяйство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00"/>
                </a:solidFill>
              </a:rPr>
              <a:t>76,4 </a:t>
            </a:r>
            <a:r>
              <a:rPr lang="ru-RU" dirty="0">
                <a:solidFill>
                  <a:srgbClr val="FFFF00"/>
                </a:solidFill>
              </a:rPr>
              <a:t>тыс. рублей </a:t>
            </a:r>
            <a:r>
              <a:rPr lang="ru-RU" dirty="0" smtClean="0">
                <a:solidFill>
                  <a:srgbClr val="FFFF00"/>
                </a:solidFill>
              </a:rPr>
              <a:t>(46,4%)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2771775" y="4221163"/>
            <a:ext cx="3887788" cy="223202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Расходы по техническому обслуживанию газопроводов в рамках подпрограммы «Создание условий для обеспечения качественными жилищно-коммунальными услугами населения Митякинского сельского поселения» муниципальной программы «Обеспечение качественными услугами населения Митякинского сельского поселения»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prstClr val="white"/>
                </a:solidFill>
              </a:rPr>
              <a:t>1,0 </a:t>
            </a:r>
            <a:r>
              <a:rPr lang="ru-RU" sz="1400" b="1" dirty="0">
                <a:solidFill>
                  <a:prstClr val="white"/>
                </a:solidFill>
              </a:rPr>
              <a:t>тыс. рублей </a:t>
            </a:r>
            <a:r>
              <a:rPr lang="ru-RU" sz="1400" b="1" dirty="0" smtClean="0">
                <a:solidFill>
                  <a:prstClr val="white"/>
                </a:solidFill>
              </a:rPr>
              <a:t>(28,6 </a:t>
            </a:r>
            <a:r>
              <a:rPr lang="ru-RU" sz="1400" b="1" dirty="0">
                <a:solidFill>
                  <a:prstClr val="white"/>
                </a:solidFill>
              </a:rPr>
              <a:t>%)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34" name="Блок-схема: альтернативный процесс 33"/>
          <p:cNvSpPr/>
          <p:nvPr/>
        </p:nvSpPr>
        <p:spPr>
          <a:xfrm>
            <a:off x="5148263" y="2852738"/>
            <a:ext cx="2786062" cy="744537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B0F0"/>
                </a:solidFill>
              </a:rPr>
              <a:t>Коммунальное </a:t>
            </a:r>
            <a:r>
              <a:rPr lang="ru-RU" sz="1400" b="1" dirty="0" smtClean="0">
                <a:solidFill>
                  <a:srgbClr val="00B0F0"/>
                </a:solidFill>
              </a:rPr>
              <a:t>хозяйство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00B0F0"/>
                </a:solidFill>
              </a:rPr>
              <a:t>39,0 </a:t>
            </a:r>
            <a:r>
              <a:rPr lang="ru-RU" sz="1400" dirty="0" smtClean="0">
                <a:solidFill>
                  <a:srgbClr val="00B0F0"/>
                </a:solidFill>
              </a:rPr>
              <a:t>тыс. рублей </a:t>
            </a:r>
            <a:r>
              <a:rPr lang="ru-RU" sz="1400" dirty="0" smtClean="0">
                <a:solidFill>
                  <a:srgbClr val="00B0F0"/>
                </a:solidFill>
              </a:rPr>
              <a:t>(93,7%)</a:t>
            </a:r>
            <a:endParaRPr lang="ru-RU" sz="1400" dirty="0" smtClean="0">
              <a:solidFill>
                <a:srgbClr val="00B0F0"/>
              </a:solidFill>
            </a:endParaRPr>
          </a:p>
          <a:p>
            <a:pPr algn="ctr">
              <a:defRPr/>
            </a:pPr>
            <a:endParaRPr lang="ru-RU" sz="1400" b="1" dirty="0">
              <a:solidFill>
                <a:srgbClr val="00B0F0"/>
              </a:solidFill>
            </a:endParaRPr>
          </a:p>
        </p:txBody>
      </p:sp>
      <p:cxnSp>
        <p:nvCxnSpPr>
          <p:cNvPr id="35" name="Прямая со стрелкой 34"/>
          <p:cNvCxnSpPr>
            <a:stCxn id="4" idx="6"/>
            <a:endCxn id="34" idx="0"/>
          </p:cNvCxnSpPr>
          <p:nvPr/>
        </p:nvCxnSpPr>
        <p:spPr>
          <a:xfrm flipH="1">
            <a:off x="6542088" y="1844675"/>
            <a:ext cx="1127125" cy="100806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Блок-схема: альтернативный процесс 52"/>
          <p:cNvSpPr/>
          <p:nvPr/>
        </p:nvSpPr>
        <p:spPr>
          <a:xfrm>
            <a:off x="395288" y="2708275"/>
            <a:ext cx="2787650" cy="930275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B0F0"/>
                </a:solidFill>
              </a:rPr>
              <a:t>Благоустройство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00B0F0"/>
                </a:solidFill>
              </a:rPr>
              <a:t>37,4 </a:t>
            </a:r>
            <a:r>
              <a:rPr lang="ru-RU" sz="1400" dirty="0">
                <a:solidFill>
                  <a:srgbClr val="00B0F0"/>
                </a:solidFill>
              </a:rPr>
              <a:t>тыс. рублей </a:t>
            </a:r>
            <a:r>
              <a:rPr lang="ru-RU" sz="1400" dirty="0" smtClean="0">
                <a:solidFill>
                  <a:srgbClr val="00B0F0"/>
                </a:solidFill>
              </a:rPr>
              <a:t>(30,4%)</a:t>
            </a:r>
            <a:endParaRPr lang="ru-RU" sz="1400" dirty="0">
              <a:solidFill>
                <a:srgbClr val="00B0F0"/>
              </a:solidFill>
            </a:endParaRPr>
          </a:p>
        </p:txBody>
      </p:sp>
      <p:cxnSp>
        <p:nvCxnSpPr>
          <p:cNvPr id="54" name="Прямая со стрелкой 53"/>
          <p:cNvCxnSpPr>
            <a:stCxn id="4" idx="4"/>
            <a:endCxn id="53" idx="0"/>
          </p:cNvCxnSpPr>
          <p:nvPr/>
        </p:nvCxnSpPr>
        <p:spPr>
          <a:xfrm flipH="1">
            <a:off x="1789113" y="2563813"/>
            <a:ext cx="2747962" cy="14446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16" name="Прямая со стрелкой 17415"/>
          <p:cNvCxnSpPr>
            <a:stCxn id="53" idx="2"/>
          </p:cNvCxnSpPr>
          <p:nvPr/>
        </p:nvCxnSpPr>
        <p:spPr>
          <a:xfrm>
            <a:off x="1789113" y="3638550"/>
            <a:ext cx="0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endCxn id="19" idx="3"/>
          </p:cNvCxnSpPr>
          <p:nvPr/>
        </p:nvCxnSpPr>
        <p:spPr>
          <a:xfrm rot="5400000">
            <a:off x="5956300" y="4348163"/>
            <a:ext cx="1692275" cy="285750"/>
          </a:xfrm>
          <a:prstGeom prst="bent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Блок-схема: альтернативный процесс 52"/>
          <p:cNvSpPr/>
          <p:nvPr/>
        </p:nvSpPr>
        <p:spPr>
          <a:xfrm>
            <a:off x="2770188" y="836613"/>
            <a:ext cx="3529012" cy="12192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FFFF00"/>
                </a:solidFill>
              </a:rPr>
              <a:t>Благоустройство</a:t>
            </a:r>
          </a:p>
          <a:p>
            <a:pPr algn="ctr">
              <a:defRPr/>
            </a:pPr>
            <a:r>
              <a:rPr lang="ru-RU" sz="1400" dirty="0" smtClean="0">
                <a:solidFill>
                  <a:srgbClr val="FFFF00"/>
                </a:solidFill>
              </a:rPr>
              <a:t>37,4 </a:t>
            </a:r>
            <a:r>
              <a:rPr lang="ru-RU" sz="1400" dirty="0">
                <a:solidFill>
                  <a:srgbClr val="FFFF00"/>
                </a:solidFill>
              </a:rPr>
              <a:t>тыс. рублей </a:t>
            </a:r>
            <a:r>
              <a:rPr lang="ru-RU" sz="1400" dirty="0" smtClean="0">
                <a:solidFill>
                  <a:srgbClr val="FFFF00"/>
                </a:solidFill>
              </a:rPr>
              <a:t>(30,4%)</a:t>
            </a:r>
            <a:endParaRPr lang="ru-RU" sz="1400" dirty="0">
              <a:solidFill>
                <a:srgbClr val="FFFF00"/>
              </a:solidFill>
            </a:endParaRPr>
          </a:p>
        </p:txBody>
      </p:sp>
      <p:cxnSp>
        <p:nvCxnSpPr>
          <p:cNvPr id="54" name="Прямая со стрелкой 53"/>
          <p:cNvCxnSpPr>
            <a:endCxn id="22" idx="0"/>
          </p:cNvCxnSpPr>
          <p:nvPr/>
        </p:nvCxnSpPr>
        <p:spPr>
          <a:xfrm>
            <a:off x="4572000" y="2060575"/>
            <a:ext cx="0" cy="36036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Блок-схема: альтернативный процесс 20"/>
          <p:cNvSpPr/>
          <p:nvPr/>
        </p:nvSpPr>
        <p:spPr>
          <a:xfrm>
            <a:off x="0" y="2492375"/>
            <a:ext cx="3095625" cy="374491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Расходы на содержание и текущий ремонт мест захоронения на территории Митякинского сельского поселения в рамках подпрограммы «Организация благоустройства территории Митякинского сельского поселения» муниципальной программы «Обеспечение качественными жилищно-коммунальными услугами населения Митякинского сельского поселения»</a:t>
            </a:r>
            <a:endParaRPr lang="en-US" sz="1400" b="1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8,4 </a:t>
            </a:r>
            <a:r>
              <a:rPr lang="ru-RU" sz="1400" dirty="0">
                <a:solidFill>
                  <a:prstClr val="white"/>
                </a:solidFill>
              </a:rPr>
              <a:t>тыс. рублей </a:t>
            </a:r>
            <a:r>
              <a:rPr lang="ru-RU" sz="1400" dirty="0" smtClean="0">
                <a:solidFill>
                  <a:prstClr val="white"/>
                </a:solidFill>
              </a:rPr>
              <a:t>(</a:t>
            </a:r>
            <a:r>
              <a:rPr lang="ru-RU" sz="1400" dirty="0" smtClean="0">
                <a:solidFill>
                  <a:prstClr val="white"/>
                </a:solidFill>
              </a:rPr>
              <a:t>93,3</a:t>
            </a:r>
            <a:r>
              <a:rPr lang="ru-RU" sz="1400" dirty="0" smtClean="0">
                <a:solidFill>
                  <a:prstClr val="white"/>
                </a:solidFill>
              </a:rPr>
              <a:t>%)</a:t>
            </a:r>
            <a:endParaRPr lang="ru-RU" sz="1400" dirty="0">
              <a:solidFill>
                <a:prstClr val="white"/>
              </a:solidFill>
            </a:endParaRPr>
          </a:p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3203575" y="2420938"/>
            <a:ext cx="2736850" cy="443706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Расходы на благоустройство территории Митякинского сельского поселения в рамках подпрограммы «Организация благоустройства территории Митякинского сельского поселения» муниципальной программы «Обеспечение качественными жилищно-коммунальными услугами населения Митякинского сельского поселения»</a:t>
            </a:r>
            <a:endParaRPr lang="en-US" sz="1400" b="1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31,8 </a:t>
            </a:r>
            <a:r>
              <a:rPr lang="ru-RU" sz="1400" dirty="0">
                <a:solidFill>
                  <a:prstClr val="white"/>
                </a:solidFill>
              </a:rPr>
              <a:t>тыс. рублей </a:t>
            </a:r>
            <a:r>
              <a:rPr lang="ru-RU" sz="1400" dirty="0" smtClean="0">
                <a:solidFill>
                  <a:prstClr val="white"/>
                </a:solidFill>
              </a:rPr>
              <a:t>(31,8%)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24" name="Блок-схема: альтернативный процесс 23"/>
          <p:cNvSpPr/>
          <p:nvPr/>
        </p:nvSpPr>
        <p:spPr>
          <a:xfrm>
            <a:off x="6156325" y="2420938"/>
            <a:ext cx="2682875" cy="381635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Мероприятия по организации рабочих мест для трудоустройства подростков в возрасте от 14 до 18 лет по реализации подпрограммы «Профилактика правонарушений несовершеннолетних и молодежи» муниципальной программы «Обеспечение общественного порядка и противодействие преступности» </a:t>
            </a:r>
          </a:p>
          <a:p>
            <a:pPr algn="ctr">
              <a:defRPr/>
            </a:pPr>
            <a:r>
              <a:rPr lang="ru-RU" sz="1400" dirty="0">
                <a:solidFill>
                  <a:prstClr val="white"/>
                </a:solidFill>
              </a:rPr>
              <a:t>0,0 тыс. рублей (0%)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1403350" y="1474788"/>
            <a:ext cx="1366838" cy="101758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3" idx="3"/>
            <a:endCxn id="24" idx="0"/>
          </p:cNvCxnSpPr>
          <p:nvPr/>
        </p:nvCxnSpPr>
        <p:spPr>
          <a:xfrm>
            <a:off x="6299200" y="1446213"/>
            <a:ext cx="1198563" cy="9747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53" idx="0"/>
          </p:cNvCxnSpPr>
          <p:nvPr/>
        </p:nvCxnSpPr>
        <p:spPr>
          <a:xfrm>
            <a:off x="4535488" y="0"/>
            <a:ext cx="0" cy="83661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1428750" y="836613"/>
            <a:ext cx="5143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4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Благоустройство</a:t>
            </a:r>
            <a:endParaRPr lang="ru-RU" sz="2400" dirty="0">
              <a:solidFill>
                <a:schemeClr val="accent5"/>
              </a:solidFill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323850" y="1397000"/>
          <a:ext cx="8712200" cy="5056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28763" y="1214438"/>
            <a:ext cx="6265862" cy="157162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</a:rPr>
              <a:t>Культура, кинематография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00"/>
                </a:solidFill>
              </a:rPr>
              <a:t>726,2 </a:t>
            </a:r>
            <a:r>
              <a:rPr lang="ru-RU" dirty="0">
                <a:solidFill>
                  <a:srgbClr val="FFFF00"/>
                </a:solidFill>
              </a:rPr>
              <a:t>тыс. рублей </a:t>
            </a:r>
            <a:r>
              <a:rPr lang="ru-RU" dirty="0" smtClean="0">
                <a:solidFill>
                  <a:srgbClr val="FFFF00"/>
                </a:solidFill>
              </a:rPr>
              <a:t>(45,1</a:t>
            </a:r>
            <a:r>
              <a:rPr lang="ru-RU" dirty="0">
                <a:solidFill>
                  <a:srgbClr val="FFFF00"/>
                </a:solidFill>
              </a:rPr>
              <a:t>%)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3203575" y="2924175"/>
            <a:ext cx="2397125" cy="1071563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</a:rPr>
              <a:t>Культура</a:t>
            </a:r>
          </a:p>
          <a:p>
            <a:pPr algn="ctr">
              <a:defRPr/>
            </a:pPr>
            <a:r>
              <a:rPr lang="ru-RU" sz="2000" dirty="0" smtClean="0">
                <a:solidFill>
                  <a:srgbClr val="FF0000"/>
                </a:solidFill>
              </a:rPr>
              <a:t>726,2 </a:t>
            </a:r>
            <a:r>
              <a:rPr lang="ru-RU" sz="2000" dirty="0">
                <a:solidFill>
                  <a:srgbClr val="FF0000"/>
                </a:solidFill>
              </a:rPr>
              <a:t>тыс. рублей </a:t>
            </a:r>
            <a:r>
              <a:rPr lang="ru-RU" sz="2000" dirty="0" smtClean="0">
                <a:solidFill>
                  <a:srgbClr val="FF0000"/>
                </a:solidFill>
              </a:rPr>
              <a:t>(45,1</a:t>
            </a:r>
            <a:r>
              <a:rPr lang="ru-RU" sz="2000" dirty="0">
                <a:solidFill>
                  <a:srgbClr val="FF0000"/>
                </a:solidFill>
              </a:rPr>
              <a:t>%)</a:t>
            </a:r>
          </a:p>
        </p:txBody>
      </p:sp>
      <p:cxnSp>
        <p:nvCxnSpPr>
          <p:cNvPr id="23" name="Прямая со стрелкой 22"/>
          <p:cNvCxnSpPr>
            <a:endCxn id="17" idx="0"/>
          </p:cNvCxnSpPr>
          <p:nvPr/>
        </p:nvCxnSpPr>
        <p:spPr>
          <a:xfrm flipH="1">
            <a:off x="4402138" y="2781300"/>
            <a:ext cx="25400" cy="1428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323850" y="4076700"/>
            <a:ext cx="4392613" cy="2781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Расходы на обеспечение деятельности (оказание услуг) муниципальных бюджетных учреждений Митякинского сельского поселения, в том числе на предоставление субсидий муниципальным бюджетным учреждениям Митякинского сельского поселения в рамках подпрограммы «Развитие культуры» муниципальной программы Митякинского сельского поселения «Развитие культуры»</a:t>
            </a:r>
          </a:p>
          <a:p>
            <a:pPr algn="ctr">
              <a:defRPr/>
            </a:pPr>
            <a:r>
              <a:rPr lang="ru-RU" sz="1400" dirty="0" smtClean="0"/>
              <a:t>594,1 </a:t>
            </a:r>
            <a:r>
              <a:rPr lang="ru-RU" sz="1400" dirty="0"/>
              <a:t>тыс.рублей </a:t>
            </a:r>
            <a:r>
              <a:rPr lang="ru-RU" sz="1400" dirty="0" smtClean="0"/>
              <a:t>(40,2 </a:t>
            </a:r>
            <a:r>
              <a:rPr lang="ru-RU" sz="1400" dirty="0"/>
              <a:t>%)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859338" y="4076700"/>
            <a:ext cx="3816350" cy="2781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Расходы на обеспечение деятельности (оказание услуг) муниципальных бюджетных учреждений Митякинского сельского поселения, в том числе на предоставление субсидий муниципальным бюджетным учреждениям Митякинского сельского поселения в рамках подпрограммы «Развитие библиотечного дела» муниципальной программы Митякинского сельского поселения «Развитие культуры»</a:t>
            </a:r>
          </a:p>
          <a:p>
            <a:pPr algn="ctr">
              <a:defRPr/>
            </a:pPr>
            <a:r>
              <a:rPr lang="ru-RU" sz="1400" b="1" dirty="0"/>
              <a:t>       </a:t>
            </a:r>
            <a:r>
              <a:rPr lang="ru-RU" sz="1400" dirty="0"/>
              <a:t>                     </a:t>
            </a:r>
            <a:r>
              <a:rPr lang="ru-RU" sz="1400" dirty="0" smtClean="0"/>
              <a:t>132,1 </a:t>
            </a:r>
            <a:r>
              <a:rPr lang="ru-RU" sz="1400" dirty="0"/>
              <a:t>тыс.рублей </a:t>
            </a:r>
            <a:r>
              <a:rPr lang="ru-RU" sz="1400" dirty="0" smtClean="0"/>
              <a:t>(100 </a:t>
            </a:r>
            <a:r>
              <a:rPr lang="ru-RU" sz="1400" dirty="0"/>
              <a:t>%)</a:t>
            </a:r>
          </a:p>
        </p:txBody>
      </p:sp>
      <p:cxnSp>
        <p:nvCxnSpPr>
          <p:cNvPr id="25" name="Прямая со стрелкой 24"/>
          <p:cNvCxnSpPr>
            <a:stCxn id="17" idx="2"/>
            <a:endCxn id="14" idx="0"/>
          </p:cNvCxnSpPr>
          <p:nvPr/>
        </p:nvCxnSpPr>
        <p:spPr>
          <a:xfrm flipH="1">
            <a:off x="2519363" y="3995738"/>
            <a:ext cx="1882775" cy="8096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7" idx="2"/>
            <a:endCxn id="22" idx="0"/>
          </p:cNvCxnSpPr>
          <p:nvPr/>
        </p:nvCxnSpPr>
        <p:spPr>
          <a:xfrm>
            <a:off x="4402138" y="3995738"/>
            <a:ext cx="2365375" cy="8096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84138" y="44450"/>
            <a:ext cx="90376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  <a:cs typeface="Times New Roman" pitchFamily="18" charset="0"/>
              </a:rPr>
              <a:t>Исполнение бюджета  муниципального образования  «Митякинское сельское поселение»</a:t>
            </a:r>
          </a:p>
          <a:p>
            <a:pPr algn="ctr"/>
            <a:r>
              <a:rPr lang="ru-RU" altLang="ru-RU" sz="2400" b="1" dirty="0">
                <a:solidFill>
                  <a:srgbClr val="0000FF"/>
                </a:solidFill>
                <a:cs typeface="Times New Roman" pitchFamily="18" charset="0"/>
              </a:rPr>
              <a:t> за </a:t>
            </a:r>
            <a:r>
              <a:rPr lang="ru-RU" altLang="ru-RU" sz="2400" b="1" dirty="0" smtClean="0">
                <a:solidFill>
                  <a:srgbClr val="0000FF"/>
                </a:solidFill>
                <a:cs typeface="Times New Roman" pitchFamily="18" charset="0"/>
              </a:rPr>
              <a:t>2 квартал  </a:t>
            </a:r>
            <a:r>
              <a:rPr lang="ru-RU" altLang="ru-RU" sz="2400" b="1" dirty="0">
                <a:solidFill>
                  <a:srgbClr val="0000FF"/>
                </a:solidFill>
                <a:cs typeface="Times New Roman" pitchFamily="18" charset="0"/>
              </a:rPr>
              <a:t>2014 года</a:t>
            </a:r>
            <a:endParaRPr lang="ru-RU" altLang="ru-RU" sz="24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7411" name="Прямоугольник 4"/>
          <p:cNvSpPr>
            <a:spLocks noChangeArrowheads="1"/>
          </p:cNvSpPr>
          <p:nvPr/>
        </p:nvSpPr>
        <p:spPr bwMode="auto">
          <a:xfrm>
            <a:off x="84138" y="1268413"/>
            <a:ext cx="9037637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подготовлена на основании:</a:t>
            </a:r>
          </a:p>
          <a:p>
            <a:r>
              <a:rPr lang="ru-RU" altLang="ru-RU" sz="11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alt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Решения Собрания депутатов Митякинского сельского поселения от 26.12.2013 №30 «О бюджете Митякинского сельского  поселения Тарасовского района на 2014 год и на плановый период 2015 и 2016 годов»;</a:t>
            </a:r>
          </a:p>
          <a:p>
            <a:r>
              <a:rPr lang="ru-RU" alt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Tx/>
              <a:buChar char="-"/>
            </a:pPr>
            <a:r>
              <a:rPr lang="ru-RU" alt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Решения Собрания депутатов Митякинского сельского поселения от 18.02.2014 №2 «О внесении изменений в решение Собрания депутатов Митякинского сельского поселения от 26.12.2013 №30 «О бюджете Митякинского сельского  поселения Тарасовского района на 2014 год и на плановый период 2015 и 2016 годов»»;</a:t>
            </a:r>
          </a:p>
          <a:p>
            <a:pPr>
              <a:buFontTx/>
              <a:buChar char="-"/>
            </a:pPr>
            <a:endParaRPr lang="ru-RU" altLang="ru-RU" sz="1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alt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Решения Собрания депутатов Митякинского сельского поселения от 01.04.2014 №4 «О внесении изменений в решение Собрания депутатов Митякинского сельского поселения от 26.12.2013 №30 «О бюджете Митякинского сельского  поселения Тарасовского района на 2014 год и на плановый период 2015 и 2016 годов»»;</a:t>
            </a:r>
          </a:p>
          <a:p>
            <a:pPr>
              <a:buFontTx/>
              <a:buChar char="-"/>
            </a:pPr>
            <a:endParaRPr lang="ru-RU" altLang="ru-RU" sz="1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alt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Решения Собрания депутатов Митякинского сельского поселения от 16.06.2014 №9 «О внесении изменений в решение Собрания депутатов Митякинского сельского поселения от 26.12.2013 №30 «О бюджете Митякинского сельского  поселения Тарасовского района на 2014 год и на плановый период 2015 и 2016 годов»»;</a:t>
            </a:r>
          </a:p>
          <a:p>
            <a:pPr algn="r"/>
            <a:r>
              <a:rPr lang="ru-RU" alt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Сектор экономики и финансов администрации</a:t>
            </a:r>
          </a:p>
          <a:p>
            <a:pPr algn="r"/>
            <a:r>
              <a:rPr lang="ru-RU" alt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Митякинского сельского поселения</a:t>
            </a:r>
          </a:p>
          <a:p>
            <a:endParaRPr lang="ru-RU" altLang="ru-RU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785813" y="765175"/>
            <a:ext cx="7143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Культура, кинематография и средства массовой информации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0" y="1397000"/>
          <a:ext cx="9251950" cy="476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179388" y="44450"/>
            <a:ext cx="8856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Основные параметры бюджета Митякинского сельского поселения</a:t>
            </a:r>
            <a:r>
              <a:rPr lang="ru-RU" altLang="ru-RU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  <a:endParaRPr lang="ru-RU" altLang="ru-RU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2014 год и на плановый период 2015 и 2016 годов</a:t>
            </a:r>
            <a:endParaRPr lang="ru-RU" altLang="ru-RU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388" y="1000125"/>
          <a:ext cx="8772524" cy="2857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2699"/>
                <a:gridCol w="2193275"/>
                <a:gridCol w="2193275"/>
                <a:gridCol w="2193275"/>
              </a:tblGrid>
              <a:tr h="714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 </a:t>
                      </a: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 </a:t>
                      </a: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</a:t>
                      </a: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6380,9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6792,1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6757,0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6470,9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6792,1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6757,0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681" marR="6168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462" name="Прямоугольник 5"/>
          <p:cNvSpPr>
            <a:spLocks noChangeArrowheads="1"/>
          </p:cNvSpPr>
          <p:nvPr/>
        </p:nvSpPr>
        <p:spPr bwMode="auto">
          <a:xfrm>
            <a:off x="179388" y="4029075"/>
            <a:ext cx="8785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Основными источниками финансирования дефицита бюджета поселения в 2014 году является изменение остатков на счетах по учёту средств бюджета.</a:t>
            </a:r>
            <a:endParaRPr lang="ru-RU" altLang="ru-RU" sz="11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63" name="Прямоугольник 11"/>
          <p:cNvSpPr>
            <a:spLocks noChangeArrowheads="1"/>
          </p:cNvSpPr>
          <p:nvPr/>
        </p:nvSpPr>
        <p:spPr bwMode="auto">
          <a:xfrm>
            <a:off x="179388" y="5445125"/>
            <a:ext cx="8785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Фактическое исполнение бюджета Митякинского сельского поселения за 1 квартал  2014 года составило по доходам в сумме 1 716,4 тыс. рублей (24,2% от уточнённого плана) и по расходам в сумме 1 102,0 тыс. рублей (15,3 % от уточненного плана).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5"/>
          <p:cNvSpPr>
            <a:spLocks noChangeArrowheads="1"/>
          </p:cNvSpPr>
          <p:nvPr/>
        </p:nvSpPr>
        <p:spPr bwMode="auto">
          <a:xfrm>
            <a:off x="107950" y="260350"/>
            <a:ext cx="8928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по доходам за 2 квартал 2014 года</a:t>
            </a:r>
            <a:endParaRPr lang="ru-RU" altLang="ru-RU" sz="2400">
              <a:solidFill>
                <a:srgbClr val="FF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0825" y="785813"/>
          <a:ext cx="8642350" cy="6488113"/>
        </p:xfrm>
        <a:graphic>
          <a:graphicData uri="http://schemas.openxmlformats.org/drawingml/2006/table">
            <a:tbl>
              <a:tblPr/>
              <a:tblGrid>
                <a:gridCol w="5189538"/>
                <a:gridCol w="1266825"/>
                <a:gridCol w="1150937"/>
                <a:gridCol w="1035050"/>
              </a:tblGrid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дохода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2014г., тыс.рублей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2 квартал., тыс.рублей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2629,2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755,7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28,74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1054,7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УПРОЩЕННОЙ СИСТЕМОЙ НАЛОГООБЛАЖЕНИЯ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97,8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1 293,9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187,8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67,8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884,3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105,2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50,7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779,1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F3F3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12798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F3F3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2867,4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2 328,4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81,2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от других бюджетов бюджетной системы Российской Федерации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2544,0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2 174,0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85,5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от других бюджетов бюджетной системы Российской Федерации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154,6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DDE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168,8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 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FEF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ДОХОДЫ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6380,9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3139,4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F3F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49,2</a:t>
                      </a:r>
                    </a:p>
                  </a:txBody>
                  <a:tcPr marL="55148" marR="5514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Прямоугольник 3"/>
          <p:cNvSpPr>
            <a:spLocks noChangeArrowheads="1"/>
          </p:cNvSpPr>
          <p:nvPr/>
        </p:nvSpPr>
        <p:spPr bwMode="auto">
          <a:xfrm>
            <a:off x="112713" y="260350"/>
            <a:ext cx="8928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по доходам за 2 квартал 2014 года</a:t>
            </a:r>
            <a:endParaRPr lang="ru-RU" alt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3"/>
          <p:cNvGraphicFramePr>
            <a:graphicFrameLocks/>
          </p:cNvGraphicFramePr>
          <p:nvPr/>
        </p:nvGraphicFramePr>
        <p:xfrm>
          <a:off x="469900" y="1049338"/>
          <a:ext cx="8585200" cy="557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Диаграмма 3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998538"/>
            <a:ext cx="8686800" cy="567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250825" y="352425"/>
            <a:ext cx="85693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Исполнение бюджета по расходам за </a:t>
            </a:r>
            <a:r>
              <a:rPr lang="ru-RU" alt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alt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квартал 2014 года </a:t>
            </a:r>
            <a:endParaRPr lang="ru-RU" alt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92088" y="857250"/>
          <a:ext cx="8843962" cy="4743134"/>
        </p:xfrm>
        <a:graphic>
          <a:graphicData uri="http://schemas.openxmlformats.org/drawingml/2006/table">
            <a:tbl>
              <a:tblPr/>
              <a:tblGrid>
                <a:gridCol w="5316537"/>
                <a:gridCol w="431800"/>
                <a:gridCol w="358775"/>
                <a:gridCol w="288925"/>
                <a:gridCol w="936625"/>
                <a:gridCol w="935038"/>
                <a:gridCol w="576262"/>
              </a:tblGrid>
              <a:tr h="1139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2014г., тыс.рублей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2 квартал, тыс.рублей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нения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4 280,7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1710,6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724,7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293,8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3 363,3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1334,5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39,7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192,7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82,2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42,7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154,4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64,7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 и вневойсковая подготовка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последствий чрезвычайных ситуаций природного и техногенного характера, гражданская оборона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251,3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69,2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251,3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69,2  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2727,5,5</a:t>
                      </a:r>
                    </a:p>
                  </a:txBody>
                  <a:tcPr marL="60720" marR="60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313" y="214313"/>
          <a:ext cx="8812212" cy="2849880"/>
        </p:xfrm>
        <a:graphic>
          <a:graphicData uri="http://schemas.openxmlformats.org/drawingml/2006/table">
            <a:tbl>
              <a:tblPr/>
              <a:tblGrid>
                <a:gridCol w="4929187"/>
                <a:gridCol w="571500"/>
                <a:gridCol w="357188"/>
                <a:gridCol w="428625"/>
                <a:gridCol w="1023937"/>
                <a:gridCol w="935038"/>
                <a:gridCol w="566737"/>
              </a:tblGrid>
              <a:tr h="1042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Рз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2014г.,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за 2 квартал, тыс. рублей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испол-нения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0723" marR="60723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76,4 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 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Коммунальное  хозяйство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41,6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93,8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122,9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C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1610,0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726,2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45,1 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CFC6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BF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1610,0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726,2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45,1 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AEB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6470,9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2652,4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  </a:t>
                      </a:r>
                    </a:p>
                  </a:txBody>
                  <a:tcPr marL="60724" marR="6072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8BA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Прямоугольник 5"/>
          <p:cNvSpPr>
            <a:spLocks noChangeArrowheads="1"/>
          </p:cNvSpPr>
          <p:nvPr/>
        </p:nvSpPr>
        <p:spPr bwMode="auto">
          <a:xfrm>
            <a:off x="158750" y="127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FF0000"/>
                </a:solidFill>
              </a:rPr>
              <a:t>Основные направления по расходам</a:t>
            </a:r>
          </a:p>
          <a:p>
            <a:pPr algn="ctr"/>
            <a:r>
              <a:rPr lang="ru-RU" altLang="ru-RU" sz="2400" b="1" dirty="0">
                <a:solidFill>
                  <a:srgbClr val="FF0000"/>
                </a:solidFill>
              </a:rPr>
              <a:t> за 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2 </a:t>
            </a:r>
            <a:r>
              <a:rPr lang="ru-RU" altLang="ru-RU" sz="2400" b="1" dirty="0">
                <a:solidFill>
                  <a:srgbClr val="FF0000"/>
                </a:solidFill>
              </a:rPr>
              <a:t>квартал 2014 года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395288" y="1125538"/>
          <a:ext cx="8569325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5"/>
          <p:cNvSpPr>
            <a:spLocks noChangeArrowheads="1"/>
          </p:cNvSpPr>
          <p:nvPr/>
        </p:nvSpPr>
        <p:spPr bwMode="auto">
          <a:xfrm>
            <a:off x="158750" y="25400"/>
            <a:ext cx="8712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Исполнение бюджета поселения за 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2 </a:t>
            </a:r>
            <a:r>
              <a:rPr lang="ru-RU" altLang="ru-RU" sz="2400" b="1" dirty="0">
                <a:solidFill>
                  <a:srgbClr val="0000FF"/>
                </a:solidFill>
              </a:rPr>
              <a:t>квартал 2014 года в разрезе функциональной классификации расходов</a:t>
            </a:r>
            <a:endParaRPr lang="ru-RU" altLang="ru-RU" sz="2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14500" y="1071563"/>
            <a:ext cx="6002338" cy="143986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</a:rPr>
              <a:t>Общегосударственные вопросы</a:t>
            </a:r>
          </a:p>
          <a:p>
            <a:pPr algn="ctr">
              <a:defRPr/>
            </a:pPr>
            <a:r>
              <a:rPr lang="ru-RU" dirty="0">
                <a:solidFill>
                  <a:srgbClr val="FFFF00"/>
                </a:solidFill>
              </a:rPr>
              <a:t>(содержание органа местного самоуправления)</a:t>
            </a:r>
          </a:p>
          <a:p>
            <a:pPr algn="ctr">
              <a:defRPr/>
            </a:pPr>
            <a:r>
              <a:rPr lang="ru-RU" dirty="0" smtClean="0">
                <a:solidFill>
                  <a:srgbClr val="FFFF00"/>
                </a:solidFill>
              </a:rPr>
              <a:t>1710,6 </a:t>
            </a:r>
            <a:r>
              <a:rPr lang="ru-RU" dirty="0">
                <a:solidFill>
                  <a:srgbClr val="FFFF00"/>
                </a:solidFill>
              </a:rPr>
              <a:t>тыс. рублей </a:t>
            </a:r>
            <a:r>
              <a:rPr lang="ru-RU" dirty="0" smtClean="0">
                <a:solidFill>
                  <a:srgbClr val="FFFF00"/>
                </a:solidFill>
              </a:rPr>
              <a:t>(40%)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42875" y="2538413"/>
            <a:ext cx="3044825" cy="154305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Функционирование высшего должностного лица субъекта Российской Федерации и муниципального образования</a:t>
            </a:r>
          </a:p>
          <a:p>
            <a:pPr algn="ctr">
              <a:defRPr/>
            </a:pPr>
            <a:r>
              <a:rPr lang="ru-RU" sz="1400" dirty="0" smtClean="0"/>
              <a:t>293,8 </a:t>
            </a:r>
            <a:r>
              <a:rPr lang="ru-RU" sz="1400" dirty="0"/>
              <a:t>тыс. рублей </a:t>
            </a:r>
            <a:r>
              <a:rPr lang="ru-RU" sz="1400" dirty="0" smtClean="0"/>
              <a:t>(40,5%)</a:t>
            </a:r>
            <a:endParaRPr lang="ru-RU" sz="14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348038" y="2790825"/>
            <a:ext cx="2663825" cy="2201863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</a:r>
          </a:p>
          <a:p>
            <a:pPr algn="ctr">
              <a:defRPr/>
            </a:pPr>
            <a:r>
              <a:rPr lang="ru-RU" sz="1400" dirty="0" smtClean="0"/>
              <a:t>1334,5 </a:t>
            </a:r>
            <a:r>
              <a:rPr lang="ru-RU" sz="1400" dirty="0"/>
              <a:t>тыс. рублей </a:t>
            </a:r>
            <a:r>
              <a:rPr lang="ru-RU" sz="1400" dirty="0" smtClean="0"/>
              <a:t>(39,7%)</a:t>
            </a:r>
            <a:endParaRPr lang="ru-RU" sz="1400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156325" y="2565400"/>
            <a:ext cx="2879725" cy="97155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Другие общегосударственные вопросы</a:t>
            </a:r>
          </a:p>
          <a:p>
            <a:pPr algn="ctr">
              <a:defRPr/>
            </a:pPr>
            <a:r>
              <a:rPr lang="ru-RU" sz="1400" dirty="0" smtClean="0"/>
              <a:t>82,2 </a:t>
            </a:r>
            <a:r>
              <a:rPr lang="ru-RU" sz="1400" dirty="0"/>
              <a:t>тыс. рублей </a:t>
            </a:r>
            <a:r>
              <a:rPr lang="ru-RU" sz="1400" dirty="0" smtClean="0"/>
              <a:t>(42,7%)</a:t>
            </a:r>
            <a:endParaRPr lang="ru-RU" sz="1400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517525" y="4508500"/>
            <a:ext cx="2663825" cy="9699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Глава муниципального образования</a:t>
            </a:r>
          </a:p>
          <a:p>
            <a:pPr algn="ctr">
              <a:defRPr/>
            </a:pPr>
            <a:r>
              <a:rPr lang="ru-RU" sz="1400" dirty="0" smtClean="0"/>
              <a:t>293,8 </a:t>
            </a:r>
            <a:r>
              <a:rPr lang="ru-RU" sz="1400" dirty="0"/>
              <a:t>тыс. рублей </a:t>
            </a:r>
            <a:r>
              <a:rPr lang="ru-RU" sz="1400" dirty="0" smtClean="0"/>
              <a:t>(40,5%) </a:t>
            </a:r>
            <a:endParaRPr lang="ru-RU" sz="1400" dirty="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3492500" y="5546725"/>
            <a:ext cx="2374900" cy="11223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Центральный аппарат </a:t>
            </a:r>
          </a:p>
          <a:p>
            <a:pPr algn="ctr">
              <a:defRPr/>
            </a:pPr>
            <a:r>
              <a:rPr lang="ru-RU" sz="1400" dirty="0" smtClean="0"/>
              <a:t>1334,5 </a:t>
            </a:r>
            <a:r>
              <a:rPr lang="ru-RU" sz="1400" dirty="0"/>
              <a:t>тыс. рублей </a:t>
            </a:r>
            <a:r>
              <a:rPr lang="ru-RU" sz="1400" dirty="0" smtClean="0"/>
              <a:t>(39,7%)</a:t>
            </a:r>
            <a:endParaRPr lang="ru-RU" sz="1400" dirty="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6300788" y="4797425"/>
            <a:ext cx="2519362" cy="14795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Реализация направления расходов в рамках муниципальной программы «Информационное общество»</a:t>
            </a:r>
          </a:p>
          <a:p>
            <a:pPr algn="ctr">
              <a:defRPr/>
            </a:pPr>
            <a:r>
              <a:rPr lang="ru-RU" sz="1400" dirty="0" smtClean="0"/>
              <a:t>82,2 </a:t>
            </a:r>
            <a:r>
              <a:rPr lang="ru-RU" sz="1400" dirty="0"/>
              <a:t>тыс. рублей </a:t>
            </a:r>
            <a:r>
              <a:rPr lang="ru-RU" sz="1400" dirty="0" smtClean="0"/>
              <a:t>(42,7%)</a:t>
            </a:r>
            <a:endParaRPr lang="ru-RU" sz="1400" dirty="0"/>
          </a:p>
        </p:txBody>
      </p:sp>
      <p:cxnSp>
        <p:nvCxnSpPr>
          <p:cNvPr id="7" name="Прямая со стрелкой 6"/>
          <p:cNvCxnSpPr>
            <a:stCxn id="4" idx="3"/>
            <a:endCxn id="5" idx="0"/>
          </p:cNvCxnSpPr>
          <p:nvPr/>
        </p:nvCxnSpPr>
        <p:spPr>
          <a:xfrm rot="5400000">
            <a:off x="2010569" y="1955007"/>
            <a:ext cx="238125" cy="92868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4"/>
            <a:endCxn id="8" idx="0"/>
          </p:cNvCxnSpPr>
          <p:nvPr/>
        </p:nvCxnSpPr>
        <p:spPr>
          <a:xfrm rot="5400000">
            <a:off x="4557713" y="2633662"/>
            <a:ext cx="279400" cy="349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5"/>
            <a:endCxn id="9" idx="0"/>
          </p:cNvCxnSpPr>
          <p:nvPr/>
        </p:nvCxnSpPr>
        <p:spPr>
          <a:xfrm>
            <a:off x="6837363" y="2300288"/>
            <a:ext cx="758825" cy="26511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23850" y="4941888"/>
            <a:ext cx="193675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8" idx="2"/>
            <a:endCxn id="12" idx="0"/>
          </p:cNvCxnSpPr>
          <p:nvPr/>
        </p:nvCxnSpPr>
        <p:spPr>
          <a:xfrm>
            <a:off x="4679950" y="4992688"/>
            <a:ext cx="0" cy="55403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09" name="Соединительная линия уступом 17408"/>
          <p:cNvCxnSpPr/>
          <p:nvPr/>
        </p:nvCxnSpPr>
        <p:spPr>
          <a:xfrm>
            <a:off x="7740650" y="3573463"/>
            <a:ext cx="7938" cy="122396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23850" y="4149725"/>
            <a:ext cx="0" cy="79216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3771</TotalTime>
  <Words>1292</Words>
  <Application>Microsoft Office PowerPoint</Application>
  <PresentationFormat>Экран (4:3)</PresentationFormat>
  <Paragraphs>322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М.О. Косоротова</dc:creator>
  <cp:lastModifiedBy>User</cp:lastModifiedBy>
  <cp:revision>277</cp:revision>
  <cp:lastPrinted>1601-01-01T00:00:00Z</cp:lastPrinted>
  <dcterms:created xsi:type="dcterms:W3CDTF">2013-09-04T09:03:10Z</dcterms:created>
  <dcterms:modified xsi:type="dcterms:W3CDTF">2014-07-18T10:33:50Z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