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omments/comment1.xml" ContentType="application/vnd.openxmlformats-officedocument.presentationml.comments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3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61" r:id="rId5"/>
    <p:sldId id="260" r:id="rId6"/>
    <p:sldId id="262" r:id="rId7"/>
    <p:sldId id="264" r:id="rId8"/>
    <p:sldId id="263" r:id="rId9"/>
    <p:sldId id="265" r:id="rId10"/>
    <p:sldId id="266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Пользователь" initials="П" lastIdx="1" clrIdx="0">
    <p:extLst>
      <p:ext uri="{19B8F6BF-5375-455C-9EA6-DF929625EA0E}">
        <p15:presenceInfo xmlns:p15="http://schemas.microsoft.com/office/powerpoint/2012/main" userId="Пользователь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 autoAdjust="0"/>
    <p:restoredTop sz="94624" autoAdjust="0"/>
  </p:normalViewPr>
  <p:slideViewPr>
    <p:cSldViewPr snapToGrid="0">
      <p:cViewPr varScale="1">
        <p:scale>
          <a:sx n="114" d="100"/>
          <a:sy n="114" d="100"/>
        </p:scale>
        <p:origin x="630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ommentAuthors" Target="commentAuthor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3.xlsx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5.xlsx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7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ru-RU" dirty="0"/>
              <a:t>31 281,3 </a:t>
            </a:r>
            <a:r>
              <a:rPr lang="ru-RU" baseline="0" dirty="0"/>
              <a:t>тыс. рублей </a:t>
            </a:r>
            <a:endParaRPr lang="ru-RU" dirty="0"/>
          </a:p>
        </c:rich>
      </c:tx>
      <c:layout>
        <c:manualLayout>
          <c:xMode val="edge"/>
          <c:yMode val="edge"/>
          <c:x val="0.23667727091251128"/>
          <c:y val="1.7028402725415843E-2"/>
        </c:manualLayout>
      </c:layout>
      <c:overlay val="0"/>
      <c:spPr>
        <a:noFill/>
        <a:ln>
          <a:noFill/>
        </a:ln>
        <a:effectLst/>
      </c:sp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5432098765432098E-3"/>
          <c:y val="0.12863654268189748"/>
          <c:w val="0.64871597647516399"/>
          <c:h val="0.8540036000061056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Ряд 1</c:v>
                </c:pt>
              </c:strCache>
            </c:strRef>
          </c:tx>
          <c:explosion val="25"/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6000"/>
                      <a:lumMod val="100000"/>
                    </a:schemeClr>
                  </a:gs>
                  <a:gs pos="78000">
                    <a:schemeClr val="accent1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1-5D1D-4421-B5B0-683E13B3382A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6000"/>
                      <a:lumMod val="100000"/>
                    </a:schemeClr>
                  </a:gs>
                  <a:gs pos="78000">
                    <a:schemeClr val="accent2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3-5D1D-4421-B5B0-683E13B3382A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6000"/>
                      <a:lumMod val="100000"/>
                    </a:schemeClr>
                  </a:gs>
                  <a:gs pos="78000">
                    <a:schemeClr val="accent3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5-5D1D-4421-B5B0-683E13B3382A}"/>
              </c:ext>
            </c:extLst>
          </c:dPt>
          <c:dPt>
            <c:idx val="3"/>
            <c:bubble3D val="0"/>
            <c:spPr>
              <a:gradFill rotWithShape="1">
                <a:gsLst>
                  <a:gs pos="0">
                    <a:schemeClr val="accent4">
                      <a:tint val="96000"/>
                      <a:lumMod val="100000"/>
                    </a:schemeClr>
                  </a:gs>
                  <a:gs pos="78000">
                    <a:schemeClr val="accent4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7-5D1D-4421-B5B0-683E13B3382A}"/>
              </c:ext>
            </c:extLst>
          </c:dPt>
          <c:dPt>
            <c:idx val="4"/>
            <c:bubble3D val="0"/>
            <c:spPr>
              <a:gradFill rotWithShape="1">
                <a:gsLst>
                  <a:gs pos="0">
                    <a:schemeClr val="accent5">
                      <a:tint val="96000"/>
                      <a:lumMod val="100000"/>
                    </a:schemeClr>
                  </a:gs>
                  <a:gs pos="78000">
                    <a:schemeClr val="accent5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9-5D1D-4421-B5B0-683E13B3382A}"/>
              </c:ext>
            </c:extLst>
          </c:dPt>
          <c:dPt>
            <c:idx val="5"/>
            <c:bubble3D val="0"/>
            <c:spPr>
              <a:gradFill rotWithShape="1">
                <a:gsLst>
                  <a:gs pos="0">
                    <a:schemeClr val="accent6">
                      <a:tint val="96000"/>
                      <a:lumMod val="100000"/>
                    </a:schemeClr>
                  </a:gs>
                  <a:gs pos="78000">
                    <a:schemeClr val="accent6"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B-5D1D-4421-B5B0-683E13B3382A}"/>
              </c:ext>
            </c:extLst>
          </c:dPt>
          <c:dPt>
            <c:idx val="6"/>
            <c:bubble3D val="0"/>
            <c:spPr>
              <a:gradFill rotWithShape="1">
                <a:gsLst>
                  <a:gs pos="0">
                    <a:schemeClr val="accent1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1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D-5D1D-4421-B5B0-683E13B3382A}"/>
              </c:ext>
            </c:extLst>
          </c:dPt>
          <c:dPt>
            <c:idx val="7"/>
            <c:bubble3D val="0"/>
            <c:spPr>
              <a:gradFill rotWithShape="1">
                <a:gsLst>
                  <a:gs pos="0">
                    <a:schemeClr val="accent2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2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0F-5D1D-4421-B5B0-683E13B3382A}"/>
              </c:ext>
            </c:extLst>
          </c:dPt>
          <c:dPt>
            <c:idx val="8"/>
            <c:bubble3D val="0"/>
            <c:spPr>
              <a:gradFill rotWithShape="1">
                <a:gsLst>
                  <a:gs pos="0">
                    <a:schemeClr val="accent3">
                      <a:lumMod val="60000"/>
                      <a:tint val="96000"/>
                      <a:lumMod val="100000"/>
                    </a:schemeClr>
                  </a:gs>
                  <a:gs pos="78000">
                    <a:schemeClr val="accent3">
                      <a:lumMod val="60000"/>
                      <a:shade val="94000"/>
                      <a:lumMod val="94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0800" dist="381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l"/>
              </a:scene3d>
              <a:sp3d prstMaterial="plastic">
                <a:bevelT w="0" h="0"/>
              </a:sp3d>
            </c:spPr>
            <c:extLst>
              <c:ext xmlns:c16="http://schemas.microsoft.com/office/drawing/2014/chart" uri="{C3380CC4-5D6E-409C-BE32-E72D297353CC}">
                <c16:uniqueId val="{00000011-5D1D-4421-B5B0-683E13B3382A}"/>
              </c:ext>
            </c:extLst>
          </c:dPt>
          <c:dLbls>
            <c:dLbl>
              <c:idx val="0"/>
              <c:layout>
                <c:manualLayout>
                  <c:x val="-7.0260158452415733E-2"/>
                  <c:y val="-1.087200932602518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D1D-4421-B5B0-683E13B3382A}"/>
                </c:ext>
              </c:extLst>
            </c:dLbl>
            <c:dLbl>
              <c:idx val="1"/>
              <c:layout>
                <c:manualLayout>
                  <c:x val="-0.48544218431029457"/>
                  <c:y val="-0.1601025370679656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5D1D-4421-B5B0-683E13B3382A}"/>
                </c:ext>
              </c:extLst>
            </c:dLbl>
            <c:dLbl>
              <c:idx val="2"/>
              <c:layout>
                <c:manualLayout>
                  <c:x val="-4.284735035407309E-2"/>
                  <c:y val="-0.12469394745154899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5D1D-4421-B5B0-683E13B3382A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5D1D-4421-B5B0-683E13B3382A}"/>
                </c:ext>
              </c:extLst>
            </c:dLbl>
            <c:dLbl>
              <c:idx val="4"/>
              <c:layout>
                <c:manualLayout>
                  <c:x val="-3.1945173519976666E-2"/>
                  <c:y val="2.90192113476057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5D1D-4421-B5B0-683E13B3382A}"/>
                </c:ext>
              </c:extLst>
            </c:dLbl>
            <c:dLbl>
              <c:idx val="5"/>
              <c:layout>
                <c:manualLayout>
                  <c:x val="-4.2602738893749478E-2"/>
                  <c:y val="5.34540078830155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5D1D-4421-B5B0-683E13B3382A}"/>
                </c:ext>
              </c:extLst>
            </c:dLbl>
            <c:dLbl>
              <c:idx val="6"/>
              <c:layout>
                <c:manualLayout>
                  <c:x val="2.95130183446542E-2"/>
                  <c:y val="-0.1869844408915655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5D1D-4421-B5B0-683E13B3382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Лист1!$A$2:$A$13</c:f>
              <c:strCache>
                <c:ptCount val="11"/>
                <c:pt idx="0">
                  <c:v>Налог на доходы физических лиц</c:v>
                </c:pt>
                <c:pt idx="2">
                  <c:v>Налоги на совокупный доход</c:v>
                </c:pt>
                <c:pt idx="3">
                  <c:v>налог на имущество физических лиц</c:v>
                </c:pt>
                <c:pt idx="4">
                  <c:v>Земельный налог</c:v>
                </c:pt>
                <c:pt idx="5">
                  <c:v>Государственная пошлина</c:v>
                </c:pt>
                <c:pt idx="6">
                  <c:v>Доходы от использования имущества</c:v>
                </c:pt>
                <c:pt idx="7">
                  <c:v>Доходы от компенсации затрат бюджетов сп</c:v>
                </c:pt>
                <c:pt idx="8">
                  <c:v>Прочие неналоговые доходы поселений</c:v>
                </c:pt>
                <c:pt idx="9">
                  <c:v>Штрафы, санкции, возмещение ущерба</c:v>
                </c:pt>
                <c:pt idx="10">
                  <c:v>Безвозмездные поступления</c:v>
                </c:pt>
              </c:strCache>
            </c:strRef>
          </c:cat>
          <c:val>
            <c:numRef>
              <c:f>Лист1!$B$2:$B$13</c:f>
              <c:numCache>
                <c:formatCode>#,##0.00</c:formatCode>
                <c:ptCount val="12"/>
                <c:pt idx="0">
                  <c:v>1117.8</c:v>
                </c:pt>
                <c:pt idx="2">
                  <c:v>633.9</c:v>
                </c:pt>
                <c:pt idx="3">
                  <c:v>155.5</c:v>
                </c:pt>
                <c:pt idx="4">
                  <c:v>1610.5</c:v>
                </c:pt>
                <c:pt idx="5">
                  <c:v>19.5</c:v>
                </c:pt>
                <c:pt idx="6">
                  <c:v>830.8</c:v>
                </c:pt>
                <c:pt idx="7">
                  <c:v>4.7</c:v>
                </c:pt>
                <c:pt idx="8">
                  <c:v>110</c:v>
                </c:pt>
                <c:pt idx="9">
                  <c:v>1</c:v>
                </c:pt>
                <c:pt idx="10">
                  <c:v>26797.4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5D1D-4421-B5B0-683E13B3382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egendEntry>
        <c:idx val="1"/>
        <c:delete val="1"/>
      </c:legendEntry>
      <c:layout>
        <c:manualLayout>
          <c:xMode val="edge"/>
          <c:yMode val="edge"/>
          <c:x val="0.65205696510158451"/>
          <c:y val="0.10111980192448373"/>
          <c:w val="0.33786125692621755"/>
          <c:h val="0.8988801980755162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ru-RU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ru-RU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autoTitleDeleted val="1"/>
    <c:view3D>
      <c:rotX val="75"/>
      <c:rotY val="3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0829174021565383E-2"/>
          <c:y val="0.11697918144213346"/>
          <c:w val="0.32435159581551665"/>
          <c:h val="0.5424152737499105"/>
        </c:manualLayout>
      </c:layout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*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0.15488944397856991"/>
                  <c:y val="2.093219237925640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40F4-44C4-B78B-228AF5A86800}"/>
                </c:ext>
              </c:extLst>
            </c:dLbl>
            <c:dLbl>
              <c:idx val="2"/>
              <c:layout>
                <c:manualLayout>
                  <c:x val="1.1499064073180604E-2"/>
                  <c:y val="3.041133706896867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0F4-44C4-B78B-228AF5A86800}"/>
                </c:ext>
              </c:extLst>
            </c:dLbl>
            <c:dLbl>
              <c:idx val="8"/>
              <c:layout>
                <c:manualLayout>
                  <c:x val="3.1032178134606479E-2"/>
                  <c:y val="6.75728025727489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0F4-44C4-B78B-228AF5A8680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Лист1!$A$2:$A$12</c:f>
              <c:strCache>
                <c:ptCount val="9"/>
                <c:pt idx="0">
                  <c:v>Налог на доходы с физических лиц</c:v>
                </c:pt>
                <c:pt idx="1">
                  <c:v>Налоги на совокупный доход</c:v>
                </c:pt>
                <c:pt idx="2">
                  <c:v>Налог на имущество физических лиц</c:v>
                </c:pt>
                <c:pt idx="3">
                  <c:v>Земельный налог</c:v>
                </c:pt>
                <c:pt idx="4">
                  <c:v>Государственная пошлина </c:v>
                </c:pt>
                <c:pt idx="5">
                  <c:v>Доходы от использования имущества</c:v>
                </c:pt>
                <c:pt idx="6">
                  <c:v>Штрафы, санкции, возмещение
 ущерба</c:v>
                </c:pt>
                <c:pt idx="7">
                  <c:v>Прочие неналоговые доходы</c:v>
                </c:pt>
                <c:pt idx="8">
                  <c:v>Доходы от компенсации затрат</c:v>
                </c:pt>
              </c:strCache>
            </c:strRef>
          </c:cat>
          <c:val>
            <c:numRef>
              <c:f>Лист1!$B$2:$B$12</c:f>
              <c:numCache>
                <c:formatCode>#,##0.0</c:formatCode>
                <c:ptCount val="9"/>
                <c:pt idx="0">
                  <c:v>1117.8</c:v>
                </c:pt>
                <c:pt idx="1">
                  <c:v>633.9</c:v>
                </c:pt>
                <c:pt idx="2">
                  <c:v>155.5</c:v>
                </c:pt>
                <c:pt idx="3">
                  <c:v>1610.5</c:v>
                </c:pt>
                <c:pt idx="4">
                  <c:v>19.5</c:v>
                </c:pt>
                <c:pt idx="5">
                  <c:v>830.8</c:v>
                </c:pt>
                <c:pt idx="6">
                  <c:v>1</c:v>
                </c:pt>
                <c:pt idx="7">
                  <c:v>110</c:v>
                </c:pt>
                <c:pt idx="8">
                  <c:v>4.7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40F4-44C4-B78B-228AF5A8680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0751682821011854"/>
          <c:y val="4.7594431572397969E-2"/>
          <c:w val="0.38199535059924411"/>
          <c:h val="0.90881582532678484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34"/>
    </mc:Choice>
    <mc:Fallback>
      <c:style val="34"/>
    </mc:Fallback>
  </mc:AlternateContent>
  <c:chart>
    <c:title>
      <c:tx>
        <c:rich>
          <a:bodyPr/>
          <a:lstStyle/>
          <a:p>
            <a:pPr>
              <a:defRPr sz="2400"/>
            </a:pPr>
            <a:r>
              <a:rPr lang="ru-RU" sz="2400" dirty="0"/>
              <a:t>31 711,9 тыс. рублей</a:t>
            </a:r>
          </a:p>
        </c:rich>
      </c:tx>
      <c:layout>
        <c:manualLayout>
          <c:xMode val="edge"/>
          <c:yMode val="edge"/>
          <c:x val="6.2944638516491166E-4"/>
          <c:y val="4.3353518120927199E-2"/>
        </c:manualLayout>
      </c:layout>
      <c:overlay val="0"/>
    </c:title>
    <c:autoTitleDeleted val="0"/>
    <c:view3D>
      <c:rotX val="30"/>
      <c:rotY val="0"/>
      <c:rAngAx val="0"/>
    </c:view3D>
    <c:floor>
      <c:thickness val="0"/>
    </c:floor>
    <c:sideWall>
      <c:thickness val="0"/>
    </c:sideWall>
    <c:backWall>
      <c:thickness val="0"/>
    </c:backWall>
    <c:plotArea>
      <c:layout/>
      <c:pie3DChart>
        <c:varyColors val="1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explosion val="25"/>
          <c:dLbls>
            <c:dLbl>
              <c:idx val="0"/>
              <c:layout>
                <c:manualLayout>
                  <c:x val="-8.0344996453279749E-2"/>
                  <c:y val="-0.1436722337483544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2AF4-434B-8CFA-BB415743E8B5}"/>
                </c:ext>
              </c:extLst>
            </c:dLbl>
            <c:dLbl>
              <c:idx val="1"/>
              <c:layout>
                <c:manualLayout>
                  <c:x val="7.3163347985195776E-2"/>
                  <c:y val="1.63980314812003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F4-434B-8CFA-BB415743E8B5}"/>
                </c:ext>
              </c:extLst>
            </c:dLbl>
            <c:dLbl>
              <c:idx val="2"/>
              <c:layout>
                <c:manualLayout>
                  <c:x val="4.3221074938192092E-2"/>
                  <c:y val="0.1029002479524047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F4-434B-8CFA-BB415743E8B5}"/>
                </c:ext>
              </c:extLst>
            </c:dLbl>
            <c:dLbl>
              <c:idx val="3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2AF4-434B-8CFA-BB415743E8B5}"/>
                </c:ext>
              </c:extLst>
            </c:dLbl>
            <c:dLbl>
              <c:idx val="4"/>
              <c:layout>
                <c:manualLayout>
                  <c:x val="4.7843623768664802E-3"/>
                  <c:y val="-7.900621447280608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2AF4-434B-8CFA-BB415743E8B5}"/>
                </c:ext>
              </c:extLst>
            </c:dLbl>
            <c:dLbl>
              <c:idx val="5"/>
              <c:layout>
                <c:manualLayout>
                  <c:x val="7.7297191413078725E-2"/>
                  <c:y val="-8.542892071225874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2AF4-434B-8CFA-BB415743E8B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/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вопросы</c:v>
                </c:pt>
                <c:pt idx="1">
                  <c:v>Национальная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Жилищно-коммунальное хозяйство</c:v>
                </c:pt>
                <c:pt idx="5">
                  <c:v>Культура, кинематография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>
                  <c:v>6148.2</c:v>
                </c:pt>
                <c:pt idx="1">
                  <c:v>240.2</c:v>
                </c:pt>
                <c:pt idx="2">
                  <c:v>3.5</c:v>
                </c:pt>
                <c:pt idx="3">
                  <c:v>2434.3000000000002</c:v>
                </c:pt>
                <c:pt idx="4">
                  <c:v>16599.2</c:v>
                </c:pt>
                <c:pt idx="5">
                  <c:v>4614.8999999999996</c:v>
                </c:pt>
                <c:pt idx="6">
                  <c:v>2.1</c:v>
                </c:pt>
                <c:pt idx="7">
                  <c:v>18.5</c:v>
                </c:pt>
                <c:pt idx="8">
                  <c:v>1651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2AF4-434B-8CFA-BB415743E8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legend>
      <c:legendPos val="r"/>
      <c:layout>
        <c:manualLayout>
          <c:xMode val="edge"/>
          <c:yMode val="edge"/>
          <c:x val="0.66237395787268061"/>
          <c:y val="3.1672767082972959E-2"/>
          <c:w val="0.32857967951895251"/>
          <c:h val="0.96083042770384242"/>
        </c:manualLayout>
      </c:layout>
      <c:overlay val="0"/>
      <c:txPr>
        <a:bodyPr/>
        <a:lstStyle/>
        <a:p>
          <a:pPr>
            <a:defRPr sz="1200">
              <a:latin typeface="Arial Black" pitchFamily="34" charset="0"/>
            </a:defRPr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5"/>
    </mc:Choice>
    <mc:Fallback>
      <c:style val="5"/>
    </mc:Fallback>
  </mc:AlternateContent>
  <c:chart>
    <c:autoTitleDeleted val="1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2721031398852922"/>
          <c:y val="2.5591680709718571E-2"/>
          <c:w val="0.8558143773694975"/>
          <c:h val="0.56542044201421882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6.5372433560045531E-2"/>
                  <c:y val="-0.12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04D0-4AE9-89C4-76309C0B31D9}"/>
                </c:ext>
              </c:extLst>
            </c:dLbl>
            <c:dLbl>
              <c:idx val="1"/>
              <c:layout>
                <c:manualLayout>
                  <c:x val="8.7163244746727205E-3"/>
                  <c:y val="-5.04385964912281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4D0-4AE9-89C4-76309C0B31D9}"/>
                </c:ext>
              </c:extLst>
            </c:dLbl>
            <c:dLbl>
              <c:idx val="2"/>
              <c:layout>
                <c:manualLayout>
                  <c:x val="1.1621765966230322E-2"/>
                  <c:y val="-5.263157894736843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04D0-4AE9-89C4-76309C0B31D9}"/>
                </c:ext>
              </c:extLst>
            </c:dLbl>
            <c:dLbl>
              <c:idx val="3"/>
              <c:layout>
                <c:manualLayout>
                  <c:x val="8.7163244746727205E-3"/>
                  <c:y val="-5.921052631578948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4D0-4AE9-89C4-76309C0B31D9}"/>
                </c:ext>
              </c:extLst>
            </c:dLbl>
            <c:dLbl>
              <c:idx val="4"/>
              <c:layout>
                <c:manualLayout>
                  <c:x val="8.716324474672783E-3"/>
                  <c:y val="-7.89473684210525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04D0-4AE9-89C4-76309C0B31D9}"/>
                </c:ext>
              </c:extLst>
            </c:dLbl>
            <c:dLbl>
              <c:idx val="5"/>
              <c:layout>
                <c:manualLayout>
                  <c:x val="3.9223460136027281E-2"/>
                  <c:y val="-0.14035087719298245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4D0-4AE9-89C4-76309C0B31D9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Лист1!$A$2:$A$10</c:f>
              <c:strCache>
                <c:ptCount val="9"/>
                <c:pt idx="0">
                  <c:v>Общегосударственные расходы</c:v>
                </c:pt>
                <c:pt idx="1">
                  <c:v>Национальная  оборона</c:v>
                </c:pt>
                <c:pt idx="2">
                  <c:v>образование</c:v>
                </c:pt>
                <c:pt idx="3">
                  <c:v>Национальная экономика</c:v>
                </c:pt>
                <c:pt idx="4">
                  <c:v>ЖКХ</c:v>
                </c:pt>
                <c:pt idx="5">
                  <c:v>Культура</c:v>
                </c:pt>
                <c:pt idx="6">
                  <c:v>Иные межбюджетные трансферты</c:v>
                </c:pt>
                <c:pt idx="7">
                  <c:v>Охрана окружающей среды</c:v>
                </c:pt>
                <c:pt idx="8">
                  <c:v>Социальная политика</c:v>
                </c:pt>
              </c:strCache>
            </c:strRef>
          </c:cat>
          <c:val>
            <c:numRef>
              <c:f>Лист1!$B$2:$B$10</c:f>
              <c:numCache>
                <c:formatCode>General</c:formatCode>
                <c:ptCount val="9"/>
                <c:pt idx="0" formatCode="0.0">
                  <c:v>6148.2</c:v>
                </c:pt>
                <c:pt idx="1">
                  <c:v>240.2</c:v>
                </c:pt>
                <c:pt idx="2">
                  <c:v>3.5</c:v>
                </c:pt>
                <c:pt idx="3">
                  <c:v>2434.3000000000002</c:v>
                </c:pt>
                <c:pt idx="4">
                  <c:v>16599.2</c:v>
                </c:pt>
                <c:pt idx="5">
                  <c:v>4614.8999999999996</c:v>
                </c:pt>
                <c:pt idx="6">
                  <c:v>2.1</c:v>
                </c:pt>
                <c:pt idx="7">
                  <c:v>18.5</c:v>
                </c:pt>
                <c:pt idx="8">
                  <c:v>1651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04D0-4AE9-89C4-76309C0B31D9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shape val="cone"/>
        <c:axId val="42566016"/>
        <c:axId val="42568704"/>
        <c:axId val="0"/>
      </c:bar3DChart>
      <c:catAx>
        <c:axId val="42566016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42568704"/>
        <c:crosses val="autoZero"/>
        <c:auto val="1"/>
        <c:lblAlgn val="ctr"/>
        <c:lblOffset val="100"/>
        <c:noMultiLvlLbl val="0"/>
      </c:catAx>
      <c:valAx>
        <c:axId val="425687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one"/>
        <c:crossAx val="4256601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Финансовая помощь из областного бюджета всего,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1.9969278033794165E-2"/>
                  <c:y val="-4.63902608788211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572-42C4-8D5F-4480ECE23CB8}"/>
                </c:ext>
              </c:extLst>
            </c:dLbl>
            <c:dLbl>
              <c:idx val="1"/>
              <c:layout>
                <c:manualLayout>
                  <c:x val="-9.2165898617511521E-3"/>
                  <c:y val="-5.341246290801193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28685.4</c:v>
                </c:pt>
                <c:pt idx="1">
                  <c:v>26797.4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B572-42C4-8D5F-4480ECE23CB8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Собственные доходы, тыс. рублей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0721966205837198E-2"/>
                  <c:y val="-5.04451038575667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572-42C4-8D5F-4480ECE23CB8}"/>
                </c:ext>
              </c:extLst>
            </c:dLbl>
            <c:dLbl>
              <c:idx val="1"/>
              <c:layout>
                <c:manualLayout>
                  <c:x val="5.2227342549923186E-2"/>
                  <c:y val="-8.011869436201782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572-42C4-8D5F-4480ECE23CB8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4135.3999999999996</c:v>
                </c:pt>
                <c:pt idx="1">
                  <c:v>4483.8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B572-42C4-8D5F-4480ECE23CB8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B572-42C4-8D5F-4480ECE23CB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53266304"/>
        <c:axId val="53267840"/>
        <c:axId val="0"/>
      </c:bar3DChart>
      <c:catAx>
        <c:axId val="5326630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53267840"/>
        <c:crosses val="autoZero"/>
        <c:auto val="1"/>
        <c:lblAlgn val="ctr"/>
        <c:lblOffset val="100"/>
        <c:noMultiLvlLbl val="0"/>
      </c:catAx>
      <c:valAx>
        <c:axId val="53267840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3266304"/>
        <c:crosses val="autoZero"/>
        <c:crossBetween val="between"/>
      </c:val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0.14125164041994753"/>
          <c:y val="6.558587598425196E-2"/>
          <c:w val="0.64417027559055196"/>
          <c:h val="0.82534645669291362"/>
        </c:manualLayout>
      </c:layout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расходы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7500000000000006E-2"/>
                  <c:y val="-2.81249999999999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B1E-4C39-BB2D-16F3F8FC3019}"/>
                </c:ext>
              </c:extLst>
            </c:dLbl>
            <c:dLbl>
              <c:idx val="1"/>
              <c:layout>
                <c:manualLayout>
                  <c:x val="1.8749999999999961E-2"/>
                  <c:y val="-6.25000000000000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B1E-4C39-BB2D-16F3F8FC301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3"/>
                <c:pt idx="0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4"/>
                <c:pt idx="0">
                  <c:v>32782.9</c:v>
                </c:pt>
                <c:pt idx="2">
                  <c:v>31711.9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5B1E-4C39-BB2D-16F3F8FC3019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Ряд 2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3-5B1E-4C39-BB2D-16F3F8FC3019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Ряд 3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3"/>
                <c:pt idx="0">
                  <c:v>2020 год</c:v>
                </c:pt>
                <c:pt idx="2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4"/>
              </c:numCache>
            </c:numRef>
          </c:val>
          <c:extLst>
            <c:ext xmlns:c16="http://schemas.microsoft.com/office/drawing/2014/chart" uri="{C3380CC4-5D6E-409C-BE32-E72D297353CC}">
              <c16:uniqueId val="{00000004-5B1E-4C39-BB2D-16F3F8FC301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54319744"/>
        <c:axId val="54321536"/>
        <c:axId val="0"/>
      </c:bar3DChart>
      <c:catAx>
        <c:axId val="5431974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54321536"/>
        <c:crosses val="autoZero"/>
        <c:auto val="1"/>
        <c:lblAlgn val="ctr"/>
        <c:lblOffset val="100"/>
        <c:noMultiLvlLbl val="0"/>
      </c:catAx>
      <c:valAx>
        <c:axId val="5432153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54319744"/>
        <c:crosses val="autoZero"/>
        <c:crossBetween val="between"/>
      </c:valAx>
    </c:plotArea>
    <c:legend>
      <c:legendPos val="r"/>
      <c:legendEntry>
        <c:idx val="1"/>
        <c:delete val="1"/>
      </c:legendEntry>
      <c:legendEntry>
        <c:idx val="2"/>
        <c:delete val="1"/>
      </c:legendEntry>
      <c:overlay val="0"/>
      <c:txPr>
        <a:bodyPr/>
        <a:lstStyle/>
        <a:p>
          <a:pPr>
            <a:defRPr b="1"/>
          </a:pPr>
          <a:endParaRPr lang="ru-RU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26"/>
    </mc:Choice>
    <mc:Fallback>
      <c:style val="26"/>
    </mc:Fallback>
  </mc:AlternateContent>
  <c:chart>
    <c:autoTitleDeleted val="0"/>
    <c:view3D>
      <c:rotX val="15"/>
      <c:rotY val="20"/>
      <c:rAngAx val="1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32782.9</c:v>
                </c:pt>
                <c:pt idx="1">
                  <c:v>31711.9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23D-4BA0-B51E-1975A26E4963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Муниципальное задание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4489.1000000000004</c:v>
                </c:pt>
                <c:pt idx="1">
                  <c:v>4614.8999999999996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223D-4BA0-B51E-1975A26E4963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2-223D-4BA0-B51E-1975A26E496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02208"/>
        <c:axId val="63503744"/>
        <c:axId val="0"/>
      </c:bar3DChart>
      <c:catAx>
        <c:axId val="63502208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crossAx val="63503744"/>
        <c:crosses val="autoZero"/>
        <c:auto val="1"/>
        <c:lblAlgn val="ctr"/>
        <c:lblOffset val="100"/>
        <c:noMultiLvlLbl val="0"/>
      </c:catAx>
      <c:valAx>
        <c:axId val="63503744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02208"/>
        <c:crosses val="autoZero"/>
        <c:crossBetween val="between"/>
      </c:valAx>
    </c:plotArea>
    <c:legend>
      <c:legendPos val="r"/>
      <c:legendEntry>
        <c:idx val="2"/>
        <c:delete val="1"/>
      </c:legendEntry>
      <c:layout>
        <c:manualLayout>
          <c:xMode val="edge"/>
          <c:yMode val="edge"/>
          <c:x val="0.66756249999999995"/>
          <c:y val="0.28727239173228347"/>
          <c:w val="0.32410416666666669"/>
          <c:h val="0.42545521653543306"/>
        </c:manualLayout>
      </c:layout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view3D>
      <c:rotX val="15"/>
      <c:rotY val="20"/>
      <c:rAngAx val="0"/>
    </c:view3D>
    <c:floor>
      <c:thickness val="0"/>
    </c:floor>
    <c:sideWall>
      <c:thickness val="0"/>
    </c:sideWall>
    <c:backWall>
      <c:thickness val="0"/>
    </c:backWall>
    <c:plotArea>
      <c:layout/>
      <c:bar3DChart>
        <c:barDir val="col"/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Общий объем расходов бюджета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-1.4440433212996399E-2"/>
                  <c:y val="-6.44728005372733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7D-4249-BC9D-D985C6615CEA}"/>
                </c:ext>
              </c:extLst>
            </c:dLbl>
            <c:dLbl>
              <c:idx val="1"/>
              <c:layout>
                <c:manualLayout>
                  <c:x val="1.9253910950661854E-2"/>
                  <c:y val="-4.566823371390198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Лист1!$B$2:$B$5</c:f>
              <c:numCache>
                <c:formatCode>General</c:formatCode>
                <c:ptCount val="2"/>
                <c:pt idx="0">
                  <c:v>32782.9</c:v>
                </c:pt>
                <c:pt idx="1">
                  <c:v>31711.9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57D-4249-BC9D-D985C6615CEA}"/>
            </c:ext>
          </c:extLst>
        </c:ser>
        <c:ser>
          <c:idx val="1"/>
          <c:order val="1"/>
          <c:tx>
            <c:strRef>
              <c:f>Лист1!$C$1</c:f>
              <c:strCache>
                <c:ptCount val="1"/>
                <c:pt idx="0">
                  <c:v>Расходы по программам</c:v>
                </c:pt>
              </c:strCache>
            </c:strRef>
          </c:tx>
          <c:invertIfNegative val="0"/>
          <c:dLbls>
            <c:dLbl>
              <c:idx val="0"/>
              <c:layout>
                <c:manualLayout>
                  <c:x val="3.5298836742880063E-2"/>
                  <c:y val="-3.492276695768972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7D-4249-BC9D-D985C6615CEA}"/>
                </c:ext>
              </c:extLst>
            </c:dLbl>
            <c:dLbl>
              <c:idx val="1"/>
              <c:layout>
                <c:manualLayout>
                  <c:x val="9.7874047332531092E-2"/>
                  <c:y val="-8.0591000671591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7D-4249-BC9D-D985C6615CE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b="1"/>
                </a:pPr>
                <a:endParaRPr lang="ru-RU"/>
              </a:p>
            </c:txPr>
            <c:showLegendKey val="0"/>
            <c:showVal val="0"/>
            <c:showCatName val="0"/>
            <c:showSerName val="0"/>
            <c:showPercent val="0"/>
            <c:showBubbleSize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Лист1!$C$2:$C$5</c:f>
              <c:numCache>
                <c:formatCode>General</c:formatCode>
                <c:ptCount val="2"/>
                <c:pt idx="0">
                  <c:v>23443.1</c:v>
                </c:pt>
                <c:pt idx="1">
                  <c:v>24048.6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F57D-4249-BC9D-D985C6615CEA}"/>
            </c:ext>
          </c:extLst>
        </c:ser>
        <c:ser>
          <c:idx val="2"/>
          <c:order val="2"/>
          <c:tx>
            <c:strRef>
              <c:f>Лист1!$D$1</c:f>
              <c:strCache>
                <c:ptCount val="1"/>
                <c:pt idx="0">
                  <c:v>Столбец1</c:v>
                </c:pt>
              </c:strCache>
            </c:strRef>
          </c:tx>
          <c:invertIfNegative val="0"/>
          <c:cat>
            <c:strRef>
              <c:f>Лист1!$A$2:$A$5</c:f>
              <c:strCache>
                <c:ptCount val="2"/>
                <c:pt idx="0">
                  <c:v>2020 год</c:v>
                </c:pt>
                <c:pt idx="1">
                  <c:v>2021 год</c:v>
                </c:pt>
              </c:strCache>
            </c:strRef>
          </c:cat>
          <c:val>
            <c:numRef>
              <c:f>Лист1!$D$2:$D$5</c:f>
              <c:numCache>
                <c:formatCode>General</c:formatCode>
                <c:ptCount val="2"/>
              </c:numCache>
            </c:numRef>
          </c:val>
          <c:extLst>
            <c:ext xmlns:c16="http://schemas.microsoft.com/office/drawing/2014/chart" uri="{C3380CC4-5D6E-409C-BE32-E72D297353CC}">
              <c16:uniqueId val="{00000006-F57D-4249-BC9D-D985C6615CE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cylinder"/>
        <c:axId val="63585664"/>
        <c:axId val="63707392"/>
        <c:axId val="102548352"/>
      </c:bar3DChart>
      <c:catAx>
        <c:axId val="63585664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b="1"/>
            </a:pPr>
            <a:endParaRPr lang="ru-RU"/>
          </a:p>
        </c:txPr>
        <c:crossAx val="63707392"/>
        <c:crosses val="autoZero"/>
        <c:auto val="1"/>
        <c:lblAlgn val="ctr"/>
        <c:lblOffset val="100"/>
        <c:noMultiLvlLbl val="0"/>
      </c:catAx>
      <c:valAx>
        <c:axId val="63707392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63585664"/>
        <c:crosses val="autoZero"/>
        <c:crossBetween val="between"/>
      </c:valAx>
      <c:serAx>
        <c:axId val="102548352"/>
        <c:scaling>
          <c:orientation val="minMax"/>
        </c:scaling>
        <c:delete val="1"/>
        <c:axPos val="b"/>
        <c:majorTickMark val="out"/>
        <c:minorTickMark val="none"/>
        <c:tickLblPos val="none"/>
        <c:crossAx val="63707392"/>
        <c:crosses val="autoZero"/>
      </c:serAx>
    </c:plotArea>
    <c:legend>
      <c:legendPos val="r"/>
      <c:legendEntry>
        <c:idx val="2"/>
        <c:delete val="1"/>
      </c:legendEntry>
      <c:overlay val="0"/>
    </c:legend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22-01-28T09:20:38.022" idx="1">
    <p:pos x="5591" y="875"/>
    <p:text/>
    <p:extLst>
      <p:ext uri="{C676402C-5697-4E1C-873F-D02D1690AC5C}">
        <p15:threadingInfo xmlns:p15="http://schemas.microsoft.com/office/powerpoint/2012/main" timeZoneBias="-180"/>
      </p:ext>
    </p:extLst>
  </p:cm>
</p:cmLst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5E8DF38-9E36-4C3B-9517-345BD22E9B34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E5C209-719A-400B-8F0B-222562DAE0C0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3053675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8E1FF2-68E0-4C80-BC11-2C00D1E75828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397110-6AA5-4FFA-8EE8-74D3B1B4A8C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90861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08239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67716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113053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859648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135418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33302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4714238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774720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921477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330454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2311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239064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358201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81586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9590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9579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28.01.2022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91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  <p:sldLayoutId id="2147483941" r:id="rId3"/>
    <p:sldLayoutId id="2147483942" r:id="rId4"/>
    <p:sldLayoutId id="2147483943" r:id="rId5"/>
    <p:sldLayoutId id="2147483944" r:id="rId6"/>
    <p:sldLayoutId id="2147483945" r:id="rId7"/>
    <p:sldLayoutId id="2147483946" r:id="rId8"/>
    <p:sldLayoutId id="2147483947" r:id="rId9"/>
    <p:sldLayoutId id="2147483948" r:id="rId10"/>
    <p:sldLayoutId id="2147483949" r:id="rId11"/>
    <p:sldLayoutId id="2147483950" r:id="rId12"/>
    <p:sldLayoutId id="2147483951" r:id="rId13"/>
    <p:sldLayoutId id="2147483952" r:id="rId14"/>
    <p:sldLayoutId id="2147483953" r:id="rId15"/>
    <p:sldLayoutId id="2147483954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omments" Target="../comments/comment1.xml"/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05118" y="1506069"/>
            <a:ext cx="8610600" cy="2330825"/>
          </a:xfrm>
          <a:blipFill>
            <a:blip r:embed="rId2"/>
            <a:tile tx="0" ty="0" sx="100000" sy="100000" flip="none" algn="tl"/>
          </a:blipFill>
          <a:ln/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pPr algn="ctr"/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Отчет об исполнении бюджета 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Митякинского сельского поселения</a:t>
            </a:r>
            <a:b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</a:br>
            <a:r>
              <a:rPr lang="ru-RU" sz="4400" dirty="0">
                <a:solidFill>
                  <a:srgbClr val="7030A0"/>
                </a:solidFill>
                <a:latin typeface="Monotype Corsiva" pitchFamily="66" charset="0"/>
              </a:rPr>
              <a:t>Тарасовского района за 2021 год</a:t>
            </a:r>
          </a:p>
        </p:txBody>
      </p:sp>
    </p:spTree>
  </p:cSld>
  <p:clrMapOvr>
    <a:masterClrMapping/>
  </p:clrMapOvr>
  <p:transition advTm="5694">
    <p:wip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муниципальных программ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в 2021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059617278"/>
              </p:ext>
            </p:extLst>
          </p:nvPr>
        </p:nvGraphicFramePr>
        <p:xfrm>
          <a:off x="590549" y="1396999"/>
          <a:ext cx="7915275" cy="47275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538">
    <p:wip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32104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400" b="1" dirty="0">
                <a:solidFill>
                  <a:srgbClr val="FF0000"/>
                </a:solidFill>
              </a:rPr>
              <a:t>Основные параметры исполнения бюджета Митякинского сельского поселения Тарасовского района  за 2021 год  </a:t>
            </a:r>
            <a:br>
              <a:rPr lang="en-US" sz="2400" dirty="0"/>
            </a:br>
            <a:r>
              <a:rPr lang="en-US" sz="2400" dirty="0"/>
              <a:t>                                                                                         </a:t>
            </a:r>
            <a:r>
              <a:rPr lang="ru-RU" sz="2400" dirty="0"/>
              <a:t>                             </a:t>
            </a:r>
            <a:r>
              <a:rPr lang="ru-RU" sz="1000" dirty="0" err="1"/>
              <a:t>тыс</a:t>
            </a:r>
            <a:r>
              <a:rPr lang="ru-RU" sz="1000" dirty="0"/>
              <a:t> </a:t>
            </a:r>
            <a:r>
              <a:rPr lang="ru-RU" sz="1000" dirty="0" err="1"/>
              <a:t>руб</a:t>
            </a:r>
            <a:endParaRPr lang="ru-RU" sz="2400" dirty="0"/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75639632"/>
              </p:ext>
            </p:extLst>
          </p:nvPr>
        </p:nvGraphicFramePr>
        <p:xfrm>
          <a:off x="443541" y="1270660"/>
          <a:ext cx="8234294" cy="4190750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753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5369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269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1081790"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Показатель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baseline="0" dirty="0"/>
                    </a:p>
                    <a:p>
                      <a:pPr algn="ctr"/>
                      <a:r>
                        <a:rPr lang="ru-RU" sz="1800" baseline="0" dirty="0"/>
                        <a:t>Плановые показатели</a:t>
                      </a:r>
                      <a:endParaRPr lang="en-US" sz="1800" baseline="0" dirty="0"/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/>
                    </a:p>
                    <a:p>
                      <a:pPr algn="ctr"/>
                      <a:r>
                        <a:rPr lang="ru-RU" sz="1800" dirty="0"/>
                        <a:t>Фактическое исполнение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1. Доходы,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30 765,6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31 281,3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из них: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Налоговые и неналоговые доходы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3 968,2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4 483,9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11343">
                <a:tc>
                  <a:txBody>
                    <a:bodyPr/>
                    <a:lstStyle/>
                    <a:p>
                      <a:r>
                        <a:rPr lang="ru-RU" sz="1800" dirty="0"/>
                        <a:t>Безвозмездные поступления из областного бюджета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26 794,4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26 797,4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70448">
                <a:tc>
                  <a:txBody>
                    <a:bodyPr/>
                    <a:lstStyle/>
                    <a:p>
                      <a:r>
                        <a:rPr lang="ru-RU" sz="1800" dirty="0"/>
                        <a:t>2. Расходы, всего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31 949,0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31 711,9</a:t>
                      </a:r>
                    </a:p>
                  </a:txBody>
                  <a:tcPr marL="0" marR="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40895">
                <a:tc>
                  <a:txBody>
                    <a:bodyPr/>
                    <a:lstStyle/>
                    <a:p>
                      <a:r>
                        <a:rPr lang="ru-RU" sz="1800" dirty="0"/>
                        <a:t>3.Дефицит (-),</a:t>
                      </a:r>
                    </a:p>
                    <a:p>
                      <a:r>
                        <a:rPr lang="ru-RU" sz="1800" dirty="0"/>
                        <a:t>     </a:t>
                      </a:r>
                      <a:r>
                        <a:rPr lang="ru-RU" sz="1800" dirty="0" err="1"/>
                        <a:t>профицит</a:t>
                      </a:r>
                      <a:r>
                        <a:rPr lang="ru-RU" sz="1800" dirty="0"/>
                        <a:t>(+)</a:t>
                      </a:r>
                    </a:p>
                  </a:txBody>
                  <a:tcPr marL="0" marR="0" marT="0" marB="0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-1 183,4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-430,6</a:t>
                      </a:r>
                    </a:p>
                  </a:txBody>
                  <a:tcPr marL="0" marR="0" marT="0" marB="0" anchor="b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60597">
                <a:tc>
                  <a:txBody>
                    <a:bodyPr/>
                    <a:lstStyle/>
                    <a:p>
                      <a:endParaRPr lang="ru-RU" sz="18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8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ransition advTm="5679">
    <p:dissolv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6725" y="465963"/>
            <a:ext cx="8229600" cy="1143000"/>
          </a:xfr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Доходы бюджета  Митякинского сельского поселения Тарасовского района за 2021 год исполнены в сумме</a:t>
            </a:r>
            <a:br>
              <a:rPr lang="ru-RU" sz="2000" b="1" dirty="0">
                <a:solidFill>
                  <a:srgbClr val="7030A0"/>
                </a:solidFill>
              </a:rPr>
            </a:br>
            <a:r>
              <a:rPr lang="ru-RU" sz="2000" b="1" dirty="0">
                <a:solidFill>
                  <a:srgbClr val="7030A0"/>
                </a:solidFill>
              </a:rPr>
              <a:t> 31 281,3 тыс. рублей</a:t>
            </a:r>
          </a:p>
        </p:txBody>
      </p:sp>
      <p:graphicFrame>
        <p:nvGraphicFramePr>
          <p:cNvPr id="16" name="Содержимое 1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3056385"/>
              </p:ext>
            </p:extLst>
          </p:nvPr>
        </p:nvGraphicFramePr>
        <p:xfrm>
          <a:off x="609600" y="1703294"/>
          <a:ext cx="7476565" cy="49574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23">
    <p:wipe dir="d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65268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Поступление собственных доходов в бюджет Митякинского сельского поселения</a:t>
            </a:r>
            <a:b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2000" b="1" dirty="0">
                <a:solidFill>
                  <a:srgbClr val="7030A0"/>
                </a:solidFill>
                <a:latin typeface="Times New Roman" pitchFamily="18" charset="0"/>
                <a:cs typeface="Times New Roman" pitchFamily="18" charset="0"/>
              </a:rPr>
              <a:t>Тарасовского района в 2021 году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3741210"/>
              </p:ext>
            </p:extLst>
          </p:nvPr>
        </p:nvGraphicFramePr>
        <p:xfrm>
          <a:off x="645458" y="1339009"/>
          <a:ext cx="8408893" cy="52443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007">
    <p:wip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559858" y="143436"/>
            <a:ext cx="6347713" cy="1320800"/>
          </a:xfrm>
          <a:ln/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algn="ctr"/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Расходы бюджета Митякинского сельского поселения Тарасовского района за 2021 год исполнены в сумме</a:t>
            </a:r>
            <a:br>
              <a:rPr lang="ru-RU" sz="2000" dirty="0">
                <a:solidFill>
                  <a:srgbClr val="00B0F0"/>
                </a:solidFill>
                <a:latin typeface="Arial Black" pitchFamily="34" charset="0"/>
              </a:rPr>
            </a:br>
            <a:r>
              <a:rPr lang="ru-RU" sz="2000" dirty="0">
                <a:solidFill>
                  <a:srgbClr val="00B0F0"/>
                </a:solidFill>
                <a:latin typeface="Arial Black" pitchFamily="34" charset="0"/>
              </a:rPr>
              <a:t>31 711,9 тыс. рублей</a:t>
            </a:r>
          </a:p>
        </p:txBody>
      </p:sp>
      <p:graphicFrame>
        <p:nvGraphicFramePr>
          <p:cNvPr id="20" name="Содержимое 1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65952255"/>
              </p:ext>
            </p:extLst>
          </p:nvPr>
        </p:nvGraphicFramePr>
        <p:xfrm>
          <a:off x="457200" y="1600200"/>
          <a:ext cx="8423275" cy="49799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4774">
    <p:wipe dir="d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690254" y="274638"/>
            <a:ext cx="6996545" cy="667471"/>
          </a:xfrm>
          <a:solidFill>
            <a:schemeClr val="accent2">
              <a:lumMod val="60000"/>
              <a:lumOff val="40000"/>
            </a:schemeClr>
          </a:solidFill>
        </p:spPr>
        <p:txBody>
          <a:bodyPr>
            <a:normAutofit fontScale="90000"/>
          </a:bodyPr>
          <a:lstStyle/>
          <a:p>
            <a:pPr algn="ctr"/>
            <a:r>
              <a:rPr lang="ru-RU" sz="2000" b="1" dirty="0">
                <a:solidFill>
                  <a:srgbClr val="7030A0"/>
                </a:solidFill>
              </a:rPr>
              <a:t>Доля расходов бюджета  Митякинского сельского поселения Тарасовского района за 2021 год</a:t>
            </a: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29322432"/>
              </p:ext>
            </p:extLst>
          </p:nvPr>
        </p:nvGraphicFramePr>
        <p:xfrm>
          <a:off x="224118" y="1066800"/>
          <a:ext cx="8742217" cy="5791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13">
    <p:wipe dir="d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Поступления в бюджет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в 2021 году</a:t>
            </a: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rgbClr val="9966FF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562529039"/>
              </p:ext>
            </p:extLst>
          </p:nvPr>
        </p:nvGraphicFramePr>
        <p:xfrm>
          <a:off x="419100" y="1904999"/>
          <a:ext cx="8267700" cy="48101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5444">
    <p:dissolv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  <a:effectLst>
            <a:outerShdw blurRad="50800" dist="38100" dir="13500000" algn="br" rotWithShape="0">
              <a:prstClr val="black">
                <a:alpha val="40000"/>
              </a:prstClr>
            </a:outerShdw>
          </a:effectLst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Расходы бюджета </a:t>
            </a:r>
            <a:endParaRPr lang="en-US" sz="3500" b="1" dirty="0">
              <a:solidFill>
                <a:srgbClr val="9966FF"/>
              </a:solidFill>
              <a:latin typeface="Times New Roman" pitchFamily="18" charset="0"/>
            </a:endParaRPr>
          </a:p>
          <a:p>
            <a:pPr lvl="0" algn="ctr">
              <a:spcBef>
                <a:spcPct val="0"/>
              </a:spcBef>
              <a:defRPr/>
            </a:pPr>
            <a:r>
              <a:rPr lang="ru-RU" sz="3500" b="1" dirty="0">
                <a:solidFill>
                  <a:srgbClr val="9966FF"/>
                </a:solidFill>
                <a:latin typeface="Times New Roman" pitchFamily="18" charset="0"/>
              </a:rPr>
              <a:t>Митякинского сельского поселения Тарасовского района за 2021 год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35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157640366"/>
              </p:ext>
            </p:extLst>
          </p:nvPr>
        </p:nvGraphicFramePr>
        <p:xfrm>
          <a:off x="1381125" y="20447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536">
    <p:wipe dir="d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 txBox="1">
            <a:spLocks noChangeArrowheads="1"/>
          </p:cNvSpPr>
          <p:nvPr/>
        </p:nvSpPr>
        <p:spPr>
          <a:xfrm>
            <a:off x="609600" y="228600"/>
            <a:ext cx="8229600" cy="1143000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Объем муниципального задания в </a:t>
            </a:r>
          </a:p>
          <a:p>
            <a:pPr lvl="0" algn="ctr">
              <a:spcBef>
                <a:spcPct val="0"/>
              </a:spcBef>
              <a:defRPr/>
            </a:pPr>
            <a:r>
              <a:rPr lang="ru-RU" sz="2800" b="1" dirty="0">
                <a:latin typeface="Times New Roman" pitchFamily="18" charset="0"/>
              </a:rPr>
              <a:t>общем объеме расходов в 2021 году</a:t>
            </a:r>
            <a:endParaRPr kumimoji="0" lang="ru-RU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Times New Roman" pitchFamily="18" charset="0"/>
              <a:ea typeface="+mj-ea"/>
              <a:cs typeface="+mj-cs"/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777229454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ransition advTm="6458">
    <p:dissolve/>
  </p:transition>
</p:sld>
</file>

<file path=ppt/theme/theme1.xml><?xml version="1.0" encoding="utf-8"?>
<a:theme xmlns:a="http://schemas.openxmlformats.org/drawingml/2006/main" name="Грань">
  <a:themeElements>
    <a:clrScheme name="Грань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Грань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Грань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1552</TotalTime>
  <Words>230</Words>
  <Application>Microsoft Office PowerPoint</Application>
  <PresentationFormat>Экран (4:3)</PresentationFormat>
  <Paragraphs>69</Paragraphs>
  <Slides>10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8" baseType="lpstr">
      <vt:lpstr>Arial</vt:lpstr>
      <vt:lpstr>Arial Black</vt:lpstr>
      <vt:lpstr>Calibri</vt:lpstr>
      <vt:lpstr>Monotype Corsiva</vt:lpstr>
      <vt:lpstr>Times New Roman</vt:lpstr>
      <vt:lpstr>Trebuchet MS</vt:lpstr>
      <vt:lpstr>Wingdings 3</vt:lpstr>
      <vt:lpstr>Грань</vt:lpstr>
      <vt:lpstr>Отчет об исполнении бюджета  Митякинского сельского поселения Тарасовского района за 2021 год</vt:lpstr>
      <vt:lpstr>Основные параметры исполнения бюджета Митякинского сельского поселения Тарасовского района  за 2021 год                                                                                                                         тыс руб</vt:lpstr>
      <vt:lpstr>Доходы бюджета  Митякинского сельского поселения Тарасовского района за 2021 год исполнены в сумме  31 281,3 тыс. рублей</vt:lpstr>
      <vt:lpstr>Поступление собственных доходов в бюджет Митякинского сельского поселения Тарасовского района в 2021 году</vt:lpstr>
      <vt:lpstr>Расходы бюджета Митякинского сельского поселения Тарасовского района за 2021 год исполнены в сумме 31 711,9 тыс. рублей</vt:lpstr>
      <vt:lpstr>Доля расходов бюджета  Митякинского сельского поселения Тарасовского района за 2021 год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Отчет об исполнении бюджета Тарасовского района за 2013 год</dc:title>
  <dc:creator>Исполнитель: Косоротова М.О.; Косоротова М.О.</dc:creator>
  <cp:lastModifiedBy>Пользователь</cp:lastModifiedBy>
  <cp:revision>131</cp:revision>
  <dcterms:created xsi:type="dcterms:W3CDTF">2014-05-06T10:06:48Z</dcterms:created>
  <dcterms:modified xsi:type="dcterms:W3CDTF">2022-01-28T06:37:17Z</dcterms:modified>
</cp:coreProperties>
</file>