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24" autoAdjust="0"/>
  </p:normalViewPr>
  <p:slideViewPr>
    <p:cSldViewPr snapToGrid="0">
      <p:cViewPr>
        <p:scale>
          <a:sx n="106" d="100"/>
          <a:sy n="106" d="100"/>
        </p:scale>
        <p:origin x="-16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 smtClean="0"/>
              <a:t>10 962,4тыс</a:t>
            </a:r>
            <a:r>
              <a:rPr lang="ru-RU" dirty="0"/>
              <a:t>. рублей</a:t>
            </a:r>
          </a:p>
        </c:rich>
      </c:tx>
      <c:layout>
        <c:manualLayout>
          <c:xMode val="edge"/>
          <c:yMode val="edge"/>
          <c:x val="0.19081401283172958"/>
          <c:y val="1.446654775999747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3039212112374841E-2"/>
                  <c:y val="-0.21691825170289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1979075532225142E-2"/>
                  <c:y val="-0.245905568299533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Штрафы, санкции, возмещение ущерба</c:v>
                </c:pt>
                <c:pt idx="9">
                  <c:v>Безвозмездные поступления</c:v>
                </c:pt>
                <c:pt idx="10">
                  <c:v>прочие неналоговые доходы поселений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898.7</c:v>
                </c:pt>
                <c:pt idx="2">
                  <c:v>111.7</c:v>
                </c:pt>
                <c:pt idx="3">
                  <c:v>137</c:v>
                </c:pt>
                <c:pt idx="4">
                  <c:v>1780.4</c:v>
                </c:pt>
                <c:pt idx="5">
                  <c:v>53.5</c:v>
                </c:pt>
                <c:pt idx="6">
                  <c:v>338</c:v>
                </c:pt>
                <c:pt idx="7">
                  <c:v>32.5</c:v>
                </c:pt>
                <c:pt idx="8" formatCode="0.0">
                  <c:v>20.9</c:v>
                </c:pt>
                <c:pt idx="9">
                  <c:v>7572.3</c:v>
                </c:pt>
                <c:pt idx="10">
                  <c:v>17.399999999999999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65205696510158451"/>
          <c:y val="0.10111980192448373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Штрафы, санкции, возмещение
 ущерба</c:v>
                </c:pt>
                <c:pt idx="7">
                  <c:v>Прочие неналоговые доходы</c:v>
                </c:pt>
                <c:pt idx="8">
                  <c:v>Доходы от продажи материальных и 
нематериальных активов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9"/>
                <c:pt idx="0">
                  <c:v>898.7</c:v>
                </c:pt>
                <c:pt idx="1">
                  <c:v>111.7</c:v>
                </c:pt>
                <c:pt idx="2">
                  <c:v>137</c:v>
                </c:pt>
                <c:pt idx="3">
                  <c:v>1780.4</c:v>
                </c:pt>
                <c:pt idx="4">
                  <c:v>53.5</c:v>
                </c:pt>
                <c:pt idx="5">
                  <c:v>338</c:v>
                </c:pt>
                <c:pt idx="6">
                  <c:v>20.9</c:v>
                </c:pt>
                <c:pt idx="7">
                  <c:v>17.399999999999999</c:v>
                </c:pt>
                <c:pt idx="8">
                  <c:v>32.5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0046232558989623E-3"/>
          <c:w val="0.38199535059924411"/>
          <c:h val="0.99599537674410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11 008,4 </a:t>
            </a:r>
            <a:r>
              <a:rPr lang="ru-RU" dirty="0"/>
              <a:t>тыс. рублей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11008,4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2105362819093524"/>
                  <c:y val="-0.30722483668635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181016291169409"/>
                  <c:y val="3.9349894015808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Иные межбюджетные трансферты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5782.6</c:v>
                </c:pt>
                <c:pt idx="1">
                  <c:v>173.3</c:v>
                </c:pt>
                <c:pt idx="2">
                  <c:v>262.8</c:v>
                </c:pt>
                <c:pt idx="3">
                  <c:v>1274</c:v>
                </c:pt>
                <c:pt idx="4">
                  <c:v>577.4</c:v>
                </c:pt>
                <c:pt idx="5">
                  <c:v>2793.8</c:v>
                </c:pt>
                <c:pt idx="6">
                  <c:v>144.6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237395787268061"/>
          <c:y val="3.1672767082972959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solidFill>
          <a:schemeClr val="tx2">
            <a:lumMod val="20000"/>
            <a:lumOff val="80000"/>
          </a:schemeClr>
        </a:solidFill>
      </c:spPr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  <c:pt idx="6">
                  <c:v>Иные межбюджетные трансферты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 formatCode="0.0">
                  <c:v>5782.6</c:v>
                </c:pt>
                <c:pt idx="1">
                  <c:v>173.3</c:v>
                </c:pt>
                <c:pt idx="2">
                  <c:v>262.8</c:v>
                </c:pt>
                <c:pt idx="3">
                  <c:v>1274</c:v>
                </c:pt>
                <c:pt idx="4">
                  <c:v>577.4</c:v>
                </c:pt>
                <c:pt idx="5">
                  <c:v>2793.8</c:v>
                </c:pt>
                <c:pt idx="6">
                  <c:v>144.6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1043840"/>
        <c:axId val="41083648"/>
        <c:axId val="0"/>
      </c:bar3DChart>
      <c:catAx>
        <c:axId val="410438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41083648"/>
        <c:crosses val="autoZero"/>
        <c:auto val="1"/>
        <c:lblAlgn val="ctr"/>
        <c:lblOffset val="100"/>
        <c:noMultiLvlLbl val="0"/>
      </c:catAx>
      <c:valAx>
        <c:axId val="4108364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104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 из областного бюджета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4532.8</c:v>
                </c:pt>
                <c:pt idx="1">
                  <c:v>7572.3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6502.1</c:v>
                </c:pt>
                <c:pt idx="1">
                  <c:v>3390.1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8962176"/>
        <c:axId val="61154432"/>
        <c:axId val="0"/>
      </c:bar3DChart>
      <c:catAx>
        <c:axId val="28962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1154432"/>
        <c:crosses val="autoZero"/>
        <c:auto val="1"/>
        <c:lblAlgn val="ctr"/>
        <c:lblOffset val="100"/>
        <c:noMultiLvlLbl val="0"/>
      </c:catAx>
      <c:valAx>
        <c:axId val="6115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962176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10828.8</c:v>
                </c:pt>
                <c:pt idx="1">
                  <c:v>11008.4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053760"/>
        <c:axId val="78055296"/>
        <c:axId val="0"/>
      </c:bar3DChart>
      <c:catAx>
        <c:axId val="78053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8055296"/>
        <c:crosses val="autoZero"/>
        <c:auto val="1"/>
        <c:lblAlgn val="ctr"/>
        <c:lblOffset val="100"/>
        <c:noMultiLvlLbl val="0"/>
      </c:catAx>
      <c:valAx>
        <c:axId val="78055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05376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10828.8</c:v>
                </c:pt>
                <c:pt idx="1">
                  <c:v>11008.4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2166.9</c:v>
                </c:pt>
                <c:pt idx="1">
                  <c:v>2793.8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7846400"/>
        <c:axId val="77863168"/>
        <c:axId val="0"/>
      </c:bar3DChart>
      <c:catAx>
        <c:axId val="77846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7863168"/>
        <c:crosses val="autoZero"/>
        <c:auto val="1"/>
        <c:lblAlgn val="ctr"/>
        <c:lblOffset val="100"/>
        <c:noMultiLvlLbl val="0"/>
      </c:catAx>
      <c:valAx>
        <c:axId val="77863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846400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10828.8</c:v>
                </c:pt>
                <c:pt idx="1">
                  <c:v>11008.4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5344.1</c:v>
                </c:pt>
                <c:pt idx="1">
                  <c:v>3699.5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8885504"/>
        <c:axId val="88940544"/>
        <c:axId val="88905024"/>
      </c:bar3DChart>
      <c:catAx>
        <c:axId val="88885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8940544"/>
        <c:crosses val="autoZero"/>
        <c:auto val="1"/>
        <c:lblAlgn val="ctr"/>
        <c:lblOffset val="100"/>
        <c:noMultiLvlLbl val="0"/>
      </c:catAx>
      <c:valAx>
        <c:axId val="88940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8885504"/>
        <c:crosses val="autoZero"/>
        <c:crossBetween val="between"/>
      </c:valAx>
      <c:serAx>
        <c:axId val="88905024"/>
        <c:scaling>
          <c:orientation val="minMax"/>
        </c:scaling>
        <c:delete val="1"/>
        <c:axPos val="b"/>
        <c:majorTickMark val="out"/>
        <c:minorTickMark val="none"/>
        <c:tickLblPos val="none"/>
        <c:crossAx val="88940544"/>
        <c:crosses val="autoZero"/>
      </c:serAx>
    </c:plotArea>
    <c:legend>
      <c:legendPos val="r"/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2017 год</a:t>
            </a:r>
            <a:endParaRPr lang="ru-RU" sz="4400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5694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</a:t>
            </a:r>
            <a:r>
              <a:rPr lang="ru-RU" sz="2800" b="1" dirty="0" smtClean="0">
                <a:latin typeface="Times New Roman" pitchFamily="18" charset="0"/>
              </a:rPr>
              <a:t>2017 </a:t>
            </a:r>
            <a:r>
              <a:rPr lang="ru-RU" sz="2800" b="1" dirty="0" smtClean="0">
                <a:latin typeface="Times New Roman" pitchFamily="18" charset="0"/>
              </a:rPr>
              <a:t>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8681935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2017 год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           </a:t>
            </a:r>
            <a:r>
              <a:rPr lang="ru-RU" sz="2400" dirty="0" smtClean="0"/>
              <a:t>                             </a:t>
            </a:r>
            <a:r>
              <a:rPr lang="ru-RU" sz="1000" dirty="0" err="1" smtClean="0"/>
              <a:t>тыс</a:t>
            </a:r>
            <a:r>
              <a:rPr lang="ru-RU" sz="1000" dirty="0" smtClean="0"/>
              <a:t> </a:t>
            </a:r>
            <a:r>
              <a:rPr lang="ru-RU" sz="1000" dirty="0" err="1" smtClean="0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547989"/>
              </p:ext>
            </p:extLst>
          </p:nvPr>
        </p:nvGraphicFramePr>
        <p:xfrm>
          <a:off x="443541" y="1270660"/>
          <a:ext cx="8261073" cy="419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/>
                <a:gridCol w="2753691"/>
                <a:gridCol w="2753691"/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 smtClean="0"/>
                    </a:p>
                    <a:p>
                      <a:pPr algn="ctr"/>
                      <a:r>
                        <a:rPr lang="ru-RU" sz="1800" baseline="0" dirty="0" smtClean="0"/>
                        <a:t>Плановые показатели</a:t>
                      </a:r>
                      <a:endParaRPr lang="en-US" sz="1800" baseline="0" dirty="0" smtClean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Фактическое исполнение</a:t>
                      </a:r>
                      <a:endParaRPr lang="ru-RU" sz="1800" dirty="0"/>
                    </a:p>
                  </a:txBody>
                  <a:tcPr marL="0" marR="0" marT="0" marB="0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Доходы,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10 692,1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962,4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из них: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Налоговые и неналоговые доходы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3 119,8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3 390,1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8113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Безвозмездные поступления из областного бюджета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7 572,3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7 572,3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Расходы,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12 161,5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11 008,4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3.Дефицит (-),</a:t>
                      </a:r>
                    </a:p>
                    <a:p>
                      <a:r>
                        <a:rPr lang="ru-RU" sz="1800" dirty="0" smtClean="0"/>
                        <a:t>     </a:t>
                      </a:r>
                      <a:r>
                        <a:rPr lang="ru-RU" sz="1800" dirty="0" err="1" smtClean="0"/>
                        <a:t>профицит</a:t>
                      </a:r>
                      <a:r>
                        <a:rPr lang="ru-RU" sz="1800" dirty="0" smtClean="0"/>
                        <a:t>(+)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- 1469,4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-46,0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5679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2017 год исполнены в сумме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10 962,4 тыс. рублей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932730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2017 году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908496"/>
              </p:ext>
            </p:extLst>
          </p:nvPr>
        </p:nvGraphicFramePr>
        <p:xfrm>
          <a:off x="457199" y="1038225"/>
          <a:ext cx="8417859" cy="5595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</a:t>
            </a: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2017 </a:t>
            </a: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год исполнены в сумме</a:t>
            </a:r>
            <a:b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6202,3 тыс. рублей</a:t>
            </a:r>
            <a:endParaRPr lang="ru-RU" sz="2000" dirty="0">
              <a:solidFill>
                <a:srgbClr val="00B0F0"/>
              </a:solidFill>
              <a:latin typeface="Arial Black" pitchFamily="34" charset="0"/>
            </a:endParaRP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059789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Доля расходов бюджета  Митякинского сельского поселения Тарасовского района за </a:t>
            </a:r>
            <a:r>
              <a:rPr lang="ru-RU" sz="2000" b="1" dirty="0" smtClean="0">
                <a:solidFill>
                  <a:srgbClr val="7030A0"/>
                </a:solidFill>
              </a:rPr>
              <a:t>2017 </a:t>
            </a:r>
            <a:r>
              <a:rPr lang="ru-RU" sz="2000" b="1" dirty="0" smtClean="0">
                <a:solidFill>
                  <a:srgbClr val="7030A0"/>
                </a:solidFill>
              </a:rPr>
              <a:t>год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378268"/>
              </p:ext>
            </p:extLst>
          </p:nvPr>
        </p:nvGraphicFramePr>
        <p:xfrm>
          <a:off x="0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2017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38185957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2017 </a:t>
            </a: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66667758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 в </a:t>
            </a:r>
            <a:r>
              <a:rPr lang="ru-RU" sz="2800" b="1" dirty="0" smtClean="0">
                <a:latin typeface="Times New Roman" pitchFamily="18" charset="0"/>
              </a:rPr>
              <a:t>2017 </a:t>
            </a:r>
            <a:r>
              <a:rPr lang="ru-RU" sz="2800" b="1" dirty="0" smtClean="0">
                <a:latin typeface="Times New Roman" pitchFamily="18" charset="0"/>
              </a:rPr>
              <a:t>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5560674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942</TotalTime>
  <Words>194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Отчет об исполнении бюджета  Митякинского сельского поселения Тарасовского района за 2017 год</vt:lpstr>
      <vt:lpstr>Основные параметры исполнения бюджета Митякинского сельского поселения Тарасовского района  за 2017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2017 год исполнены в сумме 10 962,4 тыс. рублей</vt:lpstr>
      <vt:lpstr>Поступление собственных доходов в бюджет Митякинского сельского поселения Тарасовского района в 2017 году</vt:lpstr>
      <vt:lpstr>Расходы бюджета Митякинского сельского поселения Тарасовского района за 2017 год исполнены в сумме 6202,3 тыс. рублей</vt:lpstr>
      <vt:lpstr>Доля расходов бюджета  Митякинского сельского поселения Тарасовского района за 2017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W7</cp:lastModifiedBy>
  <cp:revision>103</cp:revision>
  <dcterms:created xsi:type="dcterms:W3CDTF">2014-05-06T10:06:48Z</dcterms:created>
  <dcterms:modified xsi:type="dcterms:W3CDTF">2018-02-14T11:13:15Z</dcterms:modified>
</cp:coreProperties>
</file>