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24" autoAdjust="0"/>
  </p:normalViewPr>
  <p:slideViewPr>
    <p:cSldViewPr snapToGrid="0">
      <p:cViewPr>
        <p:scale>
          <a:sx n="106" d="100"/>
          <a:sy n="106" d="100"/>
        </p:scale>
        <p:origin x="-168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 smtClean="0"/>
              <a:t>11 034,9  </a:t>
            </a:r>
            <a:r>
              <a:rPr lang="ru-RU" dirty="0"/>
              <a:t>тыс. рублей</a:t>
            </a:r>
          </a:p>
        </c:rich>
      </c:tx>
      <c:layout>
        <c:manualLayout>
          <c:xMode val="edge"/>
          <c:yMode val="edge"/>
          <c:x val="0.19081401283172958"/>
          <c:y val="1.446654775999747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432098765432098E-3"/>
          <c:y val="0.12863654268189748"/>
          <c:w val="0.64871597647516399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Lbls>
            <c:dLbl>
              <c:idx val="0"/>
              <c:layout>
                <c:manualLayout>
                  <c:x val="-7.0260158452415733E-2"/>
                  <c:y val="-1.0872009326025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48544218431029457"/>
                  <c:y val="-0.16010253706796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3039212112374841E-2"/>
                  <c:y val="-0.216918251702895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1945173519976666E-2"/>
                  <c:y val="2.901921134760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2602738893749478E-2"/>
                  <c:y val="5.345400788301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1979075532225142E-2"/>
                  <c:y val="-0.245905568299533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Штрафы, санкции, возмещение ущерба</c:v>
                </c:pt>
                <c:pt idx="8">
                  <c:v>Безвозмездные поступления</c:v>
                </c:pt>
                <c:pt idx="9">
                  <c:v>прочие неналоговые доходы поселений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1656.2</c:v>
                </c:pt>
                <c:pt idx="1">
                  <c:v>2501.6</c:v>
                </c:pt>
                <c:pt idx="2">
                  <c:v>132.80000000000001</c:v>
                </c:pt>
                <c:pt idx="3">
                  <c:v>71.400000000000006</c:v>
                </c:pt>
                <c:pt idx="4">
                  <c:v>1954.4</c:v>
                </c:pt>
                <c:pt idx="5">
                  <c:v>46.5</c:v>
                </c:pt>
                <c:pt idx="6">
                  <c:v>94.1</c:v>
                </c:pt>
                <c:pt idx="7" formatCode="0.0">
                  <c:v>24.4</c:v>
                </c:pt>
                <c:pt idx="8">
                  <c:v>5529.4</c:v>
                </c:pt>
                <c:pt idx="9">
                  <c:v>20.7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205696510158451"/>
          <c:y val="0.10111980192448373"/>
          <c:w val="0.33786125692621755"/>
          <c:h val="0.89888019807551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9174021565383E-2"/>
          <c:y val="0.11697918144213346"/>
          <c:w val="0.32435159581551665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488944397856991"/>
                  <c:y val="2.093219237925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499064073180604E-2"/>
                  <c:y val="3.041133706896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1032178134606479E-2"/>
                  <c:y val="6.757280257274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Лист1!$A$2:$A$11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 </c:v>
                </c:pt>
                <c:pt idx="6">
                  <c:v>Доходы от использования имущества</c:v>
                </c:pt>
                <c:pt idx="7">
                  <c:v>Штрафы, санкции, возмещение
 ущерба</c:v>
                </c:pt>
                <c:pt idx="8">
                  <c:v>Прочие неналоговые доходы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9"/>
                <c:pt idx="0">
                  <c:v>1656.2</c:v>
                </c:pt>
                <c:pt idx="1">
                  <c:v>2501.6</c:v>
                </c:pt>
                <c:pt idx="2">
                  <c:v>132.80000000000001</c:v>
                </c:pt>
                <c:pt idx="3">
                  <c:v>71.400000000000006</c:v>
                </c:pt>
                <c:pt idx="4">
                  <c:v>1954.4</c:v>
                </c:pt>
                <c:pt idx="5">
                  <c:v>46.5</c:v>
                </c:pt>
                <c:pt idx="6">
                  <c:v>94.1</c:v>
                </c:pt>
                <c:pt idx="7">
                  <c:v>24.4</c:v>
                </c:pt>
                <c:pt idx="8">
                  <c:v>20.7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751682821011854"/>
          <c:y val="4.0046232558989623E-3"/>
          <c:w val="0.38199535059924411"/>
          <c:h val="0.99599537674410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10 828,8 </a:t>
            </a:r>
            <a:r>
              <a:rPr lang="ru-RU" dirty="0"/>
              <a:t>тыс. рублей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10828,8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2105362819093524"/>
                  <c:y val="-0.307224836686353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0181016291169409"/>
                  <c:y val="3.9349894015808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7843623768664802E-3"/>
                  <c:y val="-7.9006214472806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7297191413078725E-2"/>
                  <c:y val="-8.542892071225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6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Культура, кинематография</c:v>
                </c:pt>
                <c:pt idx="5">
                  <c:v>Иные межбюджетные трансферты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6"/>
                <c:pt idx="0">
                  <c:v>5654.3</c:v>
                </c:pt>
                <c:pt idx="1">
                  <c:v>174.8</c:v>
                </c:pt>
                <c:pt idx="2">
                  <c:v>2816.1</c:v>
                </c:pt>
                <c:pt idx="3">
                  <c:v>15.2</c:v>
                </c:pt>
                <c:pt idx="4">
                  <c:v>2166.9</c:v>
                </c:pt>
                <c:pt idx="5">
                  <c:v>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237395787268061"/>
          <c:y val="3.1672767082972959E-2"/>
          <c:w val="0.32857967951895251"/>
          <c:h val="0.96083042770384242"/>
        </c:manualLayout>
      </c:layout>
      <c:overlay val="0"/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  <c:spPr>
        <a:solidFill>
          <a:schemeClr val="tx2">
            <a:lumMod val="20000"/>
            <a:lumOff val="80000"/>
          </a:schemeClr>
        </a:solidFill>
      </c:spPr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5"/>
          <c:h val="0.56542044201421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5372433560045531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7163244746727205E-3"/>
                  <c:y val="-5.0438596491228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621765966230322E-2"/>
                  <c:y val="-5.263157894736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7163244746727205E-3"/>
                  <c:y val="-5.9210526315789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716324474672783E-3"/>
                  <c:y val="-7.8947368421052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6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Национальная экономика</c:v>
                </c:pt>
                <c:pt idx="3">
                  <c:v>ЖКХ</c:v>
                </c:pt>
                <c:pt idx="4">
                  <c:v>Культура</c:v>
                </c:pt>
                <c:pt idx="5">
                  <c:v>Иные межбюджетные трансферты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6"/>
                <c:pt idx="0" formatCode="0.0">
                  <c:v>5654.3</c:v>
                </c:pt>
                <c:pt idx="1">
                  <c:v>174.8</c:v>
                </c:pt>
                <c:pt idx="2">
                  <c:v>2816.1</c:v>
                </c:pt>
                <c:pt idx="3">
                  <c:v>15.2</c:v>
                </c:pt>
                <c:pt idx="4">
                  <c:v>2166.9</c:v>
                </c:pt>
                <c:pt idx="5">
                  <c:v>1.5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84628224"/>
        <c:axId val="84630912"/>
        <c:axId val="0"/>
      </c:bar3DChart>
      <c:catAx>
        <c:axId val="846282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84630912"/>
        <c:crosses val="autoZero"/>
        <c:auto val="1"/>
        <c:lblAlgn val="ctr"/>
        <c:lblOffset val="100"/>
        <c:noMultiLvlLbl val="0"/>
      </c:catAx>
      <c:valAx>
        <c:axId val="8463091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84628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Финансовая помощь из областного бюджета всего,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69278033794165E-2"/>
                  <c:y val="-4.63902608788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165898617511521E-3"/>
                  <c:y val="-5.3412462908011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5529.4</c:v>
                </c:pt>
                <c:pt idx="1">
                  <c:v>4532.8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5065.1000000000004</c:v>
                </c:pt>
                <c:pt idx="1">
                  <c:v>6502.1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012032"/>
        <c:axId val="40026112"/>
        <c:axId val="0"/>
      </c:bar3DChart>
      <c:catAx>
        <c:axId val="40012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026112"/>
        <c:crosses val="autoZero"/>
        <c:auto val="1"/>
        <c:lblAlgn val="ctr"/>
        <c:lblOffset val="100"/>
        <c:noMultiLvlLbl val="0"/>
      </c:catAx>
      <c:valAx>
        <c:axId val="40026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012032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96"/>
          <c:h val="0.825346456692913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500000000000006E-2"/>
                  <c:y val="-2.812499999999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749999999999961E-2"/>
                  <c:y val="-6.2500000000000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9469.7999999999993</c:v>
                </c:pt>
                <c:pt idx="1">
                  <c:v>10828.8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489088"/>
        <c:axId val="38490880"/>
        <c:axId val="0"/>
      </c:bar3DChart>
      <c:catAx>
        <c:axId val="38489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8490880"/>
        <c:crosses val="autoZero"/>
        <c:auto val="1"/>
        <c:lblAlgn val="ctr"/>
        <c:lblOffset val="100"/>
        <c:noMultiLvlLbl val="0"/>
      </c:catAx>
      <c:valAx>
        <c:axId val="38490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489088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9469.7999999999993</c:v>
                </c:pt>
                <c:pt idx="1">
                  <c:v>10828.8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1974.6</c:v>
                </c:pt>
                <c:pt idx="1">
                  <c:v>2166.9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6721024"/>
        <c:axId val="36722560"/>
        <c:axId val="0"/>
      </c:bar3DChart>
      <c:catAx>
        <c:axId val="3672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722560"/>
        <c:crosses val="autoZero"/>
        <c:auto val="1"/>
        <c:lblAlgn val="ctr"/>
        <c:lblOffset val="100"/>
        <c:noMultiLvlLbl val="0"/>
      </c:catAx>
      <c:valAx>
        <c:axId val="36722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721024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6756249999999995"/>
          <c:y val="0.28727239173228347"/>
          <c:w val="0.32410416666666669"/>
          <c:h val="0.42545521653543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40433212996399E-2"/>
                  <c:y val="-6.447280053727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9253910950661854E-2"/>
                  <c:y val="-4.5668233713901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9469.7999999999993</c:v>
                </c:pt>
                <c:pt idx="1">
                  <c:v>10828.8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4807.7</c:v>
                </c:pt>
                <c:pt idx="1">
                  <c:v>5344.1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8513280"/>
        <c:axId val="39792640"/>
        <c:axId val="36736512"/>
      </c:bar3DChart>
      <c:catAx>
        <c:axId val="38513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9792640"/>
        <c:crosses val="autoZero"/>
        <c:auto val="1"/>
        <c:lblAlgn val="ctr"/>
        <c:lblOffset val="100"/>
        <c:noMultiLvlLbl val="0"/>
      </c:catAx>
      <c:valAx>
        <c:axId val="39792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513280"/>
        <c:crosses val="autoZero"/>
        <c:crossBetween val="between"/>
      </c:valAx>
      <c:serAx>
        <c:axId val="36736512"/>
        <c:scaling>
          <c:orientation val="minMax"/>
        </c:scaling>
        <c:delete val="1"/>
        <c:axPos val="b"/>
        <c:majorTickMark val="out"/>
        <c:minorTickMark val="none"/>
        <c:tickLblPos val="none"/>
        <c:crossAx val="39792640"/>
        <c:crosses val="autoZero"/>
      </c:ser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36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2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130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35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3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4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4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4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118" y="1506069"/>
            <a:ext cx="8610600" cy="2330825"/>
          </a:xfrm>
          <a:blipFill>
            <a:blip r:embed="rId2"/>
            <a:tile tx="0" ty="0" sx="100000" sy="100000" flip="none" algn="tl"/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Тарасовского района за </a:t>
            </a: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2016 </a:t>
            </a: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год</a:t>
            </a:r>
            <a:endParaRPr lang="ru-RU" sz="4400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5694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 в </a:t>
            </a:r>
            <a:r>
              <a:rPr lang="ru-RU" sz="2800" b="1" dirty="0" smtClean="0">
                <a:latin typeface="Times New Roman" pitchFamily="18" charset="0"/>
              </a:rPr>
              <a:t>2016 </a:t>
            </a:r>
            <a:r>
              <a:rPr lang="ru-RU" sz="2800" b="1" dirty="0" smtClean="0">
                <a:latin typeface="Times New Roman" pitchFamily="18" charset="0"/>
              </a:rPr>
              <a:t>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66005318"/>
              </p:ext>
            </p:extLst>
          </p:nvPr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</a:t>
            </a:r>
            <a:r>
              <a:rPr lang="ru-RU" sz="2400" b="1" dirty="0" smtClean="0">
                <a:solidFill>
                  <a:srgbClr val="FF0000"/>
                </a:solidFill>
              </a:rPr>
              <a:t>2016 </a:t>
            </a:r>
            <a:r>
              <a:rPr lang="ru-RU" sz="2400" b="1" dirty="0" smtClean="0">
                <a:solidFill>
                  <a:srgbClr val="FF0000"/>
                </a:solidFill>
              </a:rPr>
              <a:t>год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                        </a:t>
            </a:r>
            <a:r>
              <a:rPr lang="ru-RU" sz="2400" dirty="0" smtClean="0"/>
              <a:t>                             </a:t>
            </a:r>
            <a:r>
              <a:rPr lang="ru-RU" sz="1000" dirty="0" err="1" smtClean="0"/>
              <a:t>тыс</a:t>
            </a:r>
            <a:r>
              <a:rPr lang="ru-RU" sz="1000" dirty="0" smtClean="0"/>
              <a:t> </a:t>
            </a:r>
            <a:r>
              <a:rPr lang="ru-RU" sz="1000" dirty="0" err="1" smtClean="0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727784"/>
              </p:ext>
            </p:extLst>
          </p:nvPr>
        </p:nvGraphicFramePr>
        <p:xfrm>
          <a:off x="443541" y="1270660"/>
          <a:ext cx="8261073" cy="4190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/>
                <a:gridCol w="2753691"/>
                <a:gridCol w="2753691"/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 smtClean="0"/>
                    </a:p>
                    <a:p>
                      <a:pPr algn="ctr"/>
                      <a:r>
                        <a:rPr lang="ru-RU" sz="1800" baseline="0" dirty="0" smtClean="0"/>
                        <a:t>Плановые показатели</a:t>
                      </a:r>
                      <a:endParaRPr lang="en-US" sz="1800" baseline="0" dirty="0" smtClean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Фактическое исполнение</a:t>
                      </a:r>
                      <a:endParaRPr lang="ru-RU" sz="1800" dirty="0"/>
                    </a:p>
                  </a:txBody>
                  <a:tcPr marL="0" marR="0" marT="0" marB="0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Доходы,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9 876,8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11 034,9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из них: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Налоговые и неналоговые доходы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5 344,0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6 502,1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8113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Безвозмездные поступления из областного бюджета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4 532,8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4 532,8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Расходы,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11 140,1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10 828,8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3.Дефицит (-),</a:t>
                      </a:r>
                    </a:p>
                    <a:p>
                      <a:r>
                        <a:rPr lang="ru-RU" sz="1800" dirty="0" smtClean="0"/>
                        <a:t>     </a:t>
                      </a:r>
                      <a:r>
                        <a:rPr lang="ru-RU" sz="1800" dirty="0" err="1" smtClean="0"/>
                        <a:t>профицит</a:t>
                      </a:r>
                      <a:r>
                        <a:rPr lang="ru-RU" sz="1800" dirty="0" smtClean="0"/>
                        <a:t>(+)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-1 263,3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206,1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5679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</a:t>
            </a:r>
            <a:r>
              <a:rPr lang="ru-RU" sz="2000" b="1" dirty="0" smtClean="0">
                <a:solidFill>
                  <a:srgbClr val="7030A0"/>
                </a:solidFill>
              </a:rPr>
              <a:t>2016 </a:t>
            </a:r>
            <a:r>
              <a:rPr lang="ru-RU" sz="2000" b="1" dirty="0" smtClean="0">
                <a:solidFill>
                  <a:srgbClr val="7030A0"/>
                </a:solidFill>
              </a:rPr>
              <a:t>год исполнены в сумме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11 034,9 тыс</a:t>
            </a:r>
            <a:r>
              <a:rPr lang="ru-RU" sz="2000" b="1" dirty="0" smtClean="0">
                <a:solidFill>
                  <a:srgbClr val="7030A0"/>
                </a:solidFill>
              </a:rPr>
              <a:t>. рублей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750896"/>
              </p:ext>
            </p:extLst>
          </p:nvPr>
        </p:nvGraphicFramePr>
        <p:xfrm>
          <a:off x="609600" y="1703294"/>
          <a:ext cx="7476565" cy="49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539439"/>
              </p:ext>
            </p:extLst>
          </p:nvPr>
        </p:nvGraphicFramePr>
        <p:xfrm>
          <a:off x="457199" y="1038225"/>
          <a:ext cx="8417859" cy="559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</a:t>
            </a: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2016 </a:t>
            </a: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год исполнены в сумме</a:t>
            </a:r>
            <a:b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6202,3 тыс. рублей</a:t>
            </a:r>
            <a:endParaRPr lang="ru-RU" sz="2000" dirty="0">
              <a:solidFill>
                <a:srgbClr val="00B0F0"/>
              </a:solidFill>
              <a:latin typeface="Arial Black" pitchFamily="34" charset="0"/>
            </a:endParaRP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523792"/>
              </p:ext>
            </p:extLst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Доля расходов бюджета  Митякинского сельского поселения Тарасовского района за </a:t>
            </a:r>
            <a:r>
              <a:rPr lang="ru-RU" sz="2000" b="1" dirty="0" smtClean="0"/>
              <a:t>2016 </a:t>
            </a:r>
            <a:r>
              <a:rPr lang="ru-RU" sz="2000" b="1" dirty="0" smtClean="0"/>
              <a:t>год</a:t>
            </a:r>
            <a:endParaRPr lang="ru-RU" sz="2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576293"/>
              </p:ext>
            </p:extLst>
          </p:nvPr>
        </p:nvGraphicFramePr>
        <p:xfrm>
          <a:off x="0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в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2016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году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19244642"/>
              </p:ext>
            </p:extLst>
          </p:nvPr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за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2016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76765600"/>
              </p:ext>
            </p:extLst>
          </p:nvPr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 в </a:t>
            </a:r>
            <a:r>
              <a:rPr lang="ru-RU" sz="2800" b="1" dirty="0" smtClean="0">
                <a:latin typeface="Times New Roman" pitchFamily="18" charset="0"/>
              </a:rPr>
              <a:t>2016 </a:t>
            </a:r>
            <a:r>
              <a:rPr lang="ru-RU" sz="2800" b="1" dirty="0" smtClean="0">
                <a:latin typeface="Times New Roman" pitchFamily="18" charset="0"/>
              </a:rPr>
              <a:t>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4756073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787</TotalTime>
  <Words>196</Words>
  <Application>Microsoft Office PowerPoint</Application>
  <PresentationFormat>Экран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Грань</vt:lpstr>
      <vt:lpstr>Отчет об исполнении бюджета  Митякинского сельского поселения Тарасовского района за 2016 год</vt:lpstr>
      <vt:lpstr>Основные параметры исполнения бюджета Митякинского сельского поселения Тарасовского района  за 2016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2016 год исполнены в сумме 11 034,9 тыс. рублей</vt:lpstr>
      <vt:lpstr>Поступление собственных доходов в бюджет Митякинского сельского поселения Тарасовского района в 2016 году</vt:lpstr>
      <vt:lpstr>Расходы бюджета Митякинского сельского поселения Тарасовского района за 2016 год исполнены в сумме 6202,3 тыс. рублей</vt:lpstr>
      <vt:lpstr>Доля расходов бюджета  Митякинского сельского поселения Тарасовского района за 2016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W7</cp:lastModifiedBy>
  <cp:revision>98</cp:revision>
  <dcterms:created xsi:type="dcterms:W3CDTF">2014-05-06T10:06:48Z</dcterms:created>
  <dcterms:modified xsi:type="dcterms:W3CDTF">2017-03-09T11:18:25Z</dcterms:modified>
</cp:coreProperties>
</file>