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99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24" autoAdjust="0"/>
  </p:normalViewPr>
  <p:slideViewPr>
    <p:cSldViewPr snapToGrid="0">
      <p:cViewPr>
        <p:scale>
          <a:sx n="80" d="100"/>
          <a:sy n="80" d="100"/>
        </p:scale>
        <p:origin x="-55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latin typeface="Arial Black" pitchFamily="34" charset="0"/>
              </a:rPr>
              <a:t>6373,9</a:t>
            </a:r>
            <a:r>
              <a:rPr lang="ru-RU" dirty="0" smtClean="0"/>
              <a:t> тыс.</a:t>
            </a:r>
            <a:r>
              <a:rPr lang="ru-RU" baseline="0" dirty="0" smtClean="0"/>
              <a:t> рублей</a:t>
            </a:r>
            <a:endParaRPr lang="ru-RU" dirty="0"/>
          </a:p>
        </c:rich>
      </c:tx>
      <c:layout>
        <c:manualLayout>
          <c:xMode val="edge"/>
          <c:yMode val="edge"/>
          <c:x val="0.19081401283172947"/>
          <c:y val="1.4466547759997473E-2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1.543209876543211E-2"/>
          <c:y val="0.14310309044189504"/>
          <c:w val="0.64871597647516355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2118608437834159"/>
                  <c:y val="-6.8738200366015093E-2"/>
                </c:manualLayout>
              </c:layout>
              <c:showVal val="1"/>
            </c:dLbl>
            <c:dLbl>
              <c:idx val="1"/>
              <c:layout>
                <c:manualLayout>
                  <c:x val="-0.10272613492757857"/>
                  <c:y val="-0.12538282244397167"/>
                </c:manualLayout>
              </c:layout>
              <c:showVal val="1"/>
            </c:dLbl>
            <c:dLbl>
              <c:idx val="2"/>
              <c:layout>
                <c:manualLayout>
                  <c:x val="-5.3039212112374841E-2"/>
                  <c:y val="-0.21691825170289517"/>
                </c:manualLayout>
              </c:layout>
              <c:showVal val="1"/>
            </c:dLbl>
            <c:dLbl>
              <c:idx val="3"/>
              <c:layout/>
              <c:showVal val="1"/>
            </c:dLbl>
            <c:dLbl>
              <c:idx val="4"/>
              <c:layout>
                <c:manualLayout>
                  <c:x val="1.1264642266938865E-2"/>
                  <c:y val="4.9272378211602082E-2"/>
                </c:manualLayout>
              </c:layout>
              <c:showVal val="1"/>
            </c:dLbl>
            <c:dLbl>
              <c:idx val="5"/>
              <c:layout>
                <c:manualLayout>
                  <c:x val="-4.2602738893749444E-2"/>
                  <c:y val="5.3454007883015534E-2"/>
                </c:manualLayout>
              </c:layout>
              <c:showVal val="1"/>
            </c:dLbl>
            <c:dLbl>
              <c:idx val="6"/>
              <c:layout>
                <c:manualLayout>
                  <c:x val="7.1979075532225142E-2"/>
                  <c:y val="-0.24590556829953364"/>
                </c:manualLayout>
              </c:layout>
              <c:showVal val="1"/>
            </c:dLbl>
            <c:delete val="1"/>
          </c:dLbls>
          <c:cat>
            <c:strRef>
              <c:f>Лист1!$A$2:$A$8</c:f>
              <c:strCache>
                <c:ptCount val="7"/>
                <c:pt idx="0">
                  <c:v>Налоги на прибыль, доходы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Безвозмездные поступления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1180.8</c:v>
                </c:pt>
                <c:pt idx="1">
                  <c:v>156.4</c:v>
                </c:pt>
                <c:pt idx="2">
                  <c:v>59.9</c:v>
                </c:pt>
                <c:pt idx="3">
                  <c:v>1200.3</c:v>
                </c:pt>
                <c:pt idx="4">
                  <c:v>68.3</c:v>
                </c:pt>
                <c:pt idx="5">
                  <c:v>144.6</c:v>
                </c:pt>
                <c:pt idx="6">
                  <c:v>3526.1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explosion val="25"/>
          <c:cat>
            <c:strRef>
              <c:f>Лист1!$A$2:$A$8</c:f>
              <c:strCache>
                <c:ptCount val="7"/>
                <c:pt idx="0">
                  <c:v>Налоги на прибыль, доходы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Безвозмездные поступления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explosion val="25"/>
          <c:cat>
            <c:strRef>
              <c:f>Лист1!$A$2:$A$8</c:f>
              <c:strCache>
                <c:ptCount val="7"/>
                <c:pt idx="0">
                  <c:v>Налоги на прибыль, доходы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Безвозмездные поступления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099154272382676"/>
          <c:y val="2.1979356350256312E-2"/>
          <c:w val="0.32974919801691455"/>
          <c:h val="0.95709745919579248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autoTitleDeleted val="1"/>
    <c:view3D>
      <c:rotX val="75"/>
      <c:rotY val="30"/>
      <c:perspective val="30"/>
    </c:view3D>
    <c:plotArea>
      <c:layout>
        <c:manualLayout>
          <c:layoutTarget val="inner"/>
          <c:xMode val="edge"/>
          <c:yMode val="edge"/>
          <c:x val="7.0829174021565383E-2"/>
          <c:y val="0.11697918144213343"/>
          <c:w val="0.32435159581551648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488944397856991"/>
                  <c:y val="2.0932192379256406E-2"/>
                </c:manualLayout>
              </c:layout>
              <c:showVal val="1"/>
            </c:dLbl>
            <c:dLbl>
              <c:idx val="2"/>
              <c:layout>
                <c:manualLayout>
                  <c:x val="1.1499064073180604E-2"/>
                  <c:y val="3.0411337068968657E-2"/>
                </c:manualLayout>
              </c:layout>
              <c:showVal val="1"/>
            </c:dLbl>
            <c:dLbl>
              <c:idx val="8"/>
              <c:layout>
                <c:manualLayout>
                  <c:x val="3.1032178134606472E-2"/>
                  <c:y val="6.7572802572748933E-3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 </c:v>
                </c:pt>
                <c:pt idx="5">
                  <c:v>Доходы от использования имущества</c:v>
                </c:pt>
                <c:pt idx="6">
                  <c:v>Доходы от продажи материальных и 
нематериальных активов</c:v>
                </c:pt>
                <c:pt idx="7">
                  <c:v>Штрафы, санкции, возмещение
 ущерба</c:v>
                </c:pt>
                <c:pt idx="8">
                  <c:v>Прочие неналоговые доходы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1180.8</c:v>
                </c:pt>
                <c:pt idx="1">
                  <c:v>156.4</c:v>
                </c:pt>
                <c:pt idx="2">
                  <c:v>59.9</c:v>
                </c:pt>
                <c:pt idx="3">
                  <c:v>1200.3</c:v>
                </c:pt>
                <c:pt idx="4">
                  <c:v>68.3</c:v>
                </c:pt>
                <c:pt idx="5">
                  <c:v>144.6</c:v>
                </c:pt>
                <c:pt idx="6">
                  <c:v>2.9</c:v>
                </c:pt>
                <c:pt idx="7">
                  <c:v>28</c:v>
                </c:pt>
                <c:pt idx="8">
                  <c:v>6.6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0751682821011854"/>
          <c:y val="4.0046232558989623E-3"/>
          <c:w val="0.381995350599244"/>
          <c:h val="0.9959953767441013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4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6510,5 тыс. рублей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2105362819093524"/>
                  <c:y val="-0.30722483668635348"/>
                </c:manualLayout>
              </c:layout>
              <c:showVal val="1"/>
            </c:dLbl>
            <c:dLbl>
              <c:idx val="1"/>
              <c:layout>
                <c:manualLayout>
                  <c:x val="0.10181016291169409"/>
                  <c:y val="3.9349894015808871E-2"/>
                </c:manualLayout>
              </c:layout>
              <c:showVal val="1"/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Val val="1"/>
            </c:dLbl>
            <c:dLbl>
              <c:idx val="3"/>
              <c:layout/>
              <c:showVal val="1"/>
            </c:dLbl>
            <c:dLbl>
              <c:idx val="4"/>
              <c:layout>
                <c:manualLayout>
                  <c:x val="4.7843623768664802E-3"/>
                  <c:y val="-7.9006214472806015E-3"/>
                </c:manualLayout>
              </c:layout>
              <c:showVal val="1"/>
            </c:dLbl>
            <c:dLbl>
              <c:idx val="5"/>
              <c:layout>
                <c:manualLayout>
                  <c:x val="7.7297191413078697E-2"/>
                  <c:y val="-8.5428920712258744E-2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3831.8</c:v>
                </c:pt>
                <c:pt idx="1">
                  <c:v>149.30000000000001</c:v>
                </c:pt>
                <c:pt idx="2">
                  <c:v>12.5</c:v>
                </c:pt>
                <c:pt idx="3">
                  <c:v>136</c:v>
                </c:pt>
                <c:pt idx="4">
                  <c:v>439.7</c:v>
                </c:pt>
                <c:pt idx="5">
                  <c:v>1941.2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23739578726805"/>
          <c:y val="3.1672767082972932E-2"/>
          <c:w val="0.32857967951895228"/>
          <c:h val="0.96083042770384219"/>
        </c:manualLayout>
      </c:layout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rAngAx val="1"/>
    </c:view3D>
    <c:backWall>
      <c:spPr>
        <a:solidFill>
          <a:schemeClr val="tx2">
            <a:lumMod val="20000"/>
            <a:lumOff val="80000"/>
          </a:schemeClr>
        </a:solidFill>
      </c:spPr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06"/>
          <c:h val="0.56542044201421882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0"/>
              <c:layout>
                <c:manualLayout>
                  <c:x val="6.5372433560045504E-2"/>
                  <c:y val="-0.125"/>
                </c:manualLayout>
              </c:layout>
              <c:showVal val="1"/>
            </c:dLbl>
            <c:dLbl>
              <c:idx val="1"/>
              <c:layout>
                <c:manualLayout>
                  <c:x val="8.716324474672724E-3"/>
                  <c:y val="-5.0438596491228095E-2"/>
                </c:manualLayout>
              </c:layout>
              <c:showVal val="1"/>
            </c:dLbl>
            <c:dLbl>
              <c:idx val="2"/>
              <c:layout>
                <c:manualLayout>
                  <c:x val="1.1621765966230317E-2"/>
                  <c:y val="-5.2631578947368432E-2"/>
                </c:manualLayout>
              </c:layout>
              <c:showVal val="1"/>
            </c:dLbl>
            <c:dLbl>
              <c:idx val="3"/>
              <c:layout>
                <c:manualLayout>
                  <c:x val="8.716324474672724E-3"/>
                  <c:y val="-5.9210526315789484E-2"/>
                </c:manualLayout>
              </c:layout>
              <c:showVal val="1"/>
            </c:dLbl>
            <c:dLbl>
              <c:idx val="4"/>
              <c:layout>
                <c:manualLayout>
                  <c:x val="8.716324474672783E-3"/>
                  <c:y val="-7.8947368421052586E-2"/>
                </c:manualLayout>
              </c:layout>
              <c:showVal val="1"/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Val val="1"/>
            </c:dLbl>
            <c:showVal val="1"/>
          </c:dLbls>
          <c:cat>
            <c:strRef>
              <c:f>Лист1!$A$2:$A$13</c:f>
              <c:strCache>
                <c:ptCount val="6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Культура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 formatCode="0.0">
                  <c:v>58.9</c:v>
                </c:pt>
                <c:pt idx="1">
                  <c:v>2.2999999999999998</c:v>
                </c:pt>
                <c:pt idx="2">
                  <c:v>0.2</c:v>
                </c:pt>
                <c:pt idx="3">
                  <c:v>2.1</c:v>
                </c:pt>
                <c:pt idx="4">
                  <c:v>6.8</c:v>
                </c:pt>
                <c:pt idx="5">
                  <c:v>29.8</c:v>
                </c:pt>
              </c:numCache>
            </c:numRef>
          </c:val>
        </c:ser>
        <c:dLbls>
          <c:showVal val="1"/>
        </c:dLbls>
        <c:shape val="cone"/>
        <c:axId val="69446656"/>
        <c:axId val="69456640"/>
        <c:axId val="0"/>
      </c:bar3DChart>
      <c:catAx>
        <c:axId val="694466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9456640"/>
        <c:crosses val="autoZero"/>
        <c:auto val="1"/>
        <c:lblAlgn val="ctr"/>
        <c:lblOffset val="100"/>
      </c:catAx>
      <c:valAx>
        <c:axId val="69456640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694466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Финансовая помощь из областного бюджета всего, тыс. рублей</c:v>
                </c:pt>
              </c:strCache>
            </c:strRef>
          </c:tx>
          <c:dLbls>
            <c:dLbl>
              <c:idx val="0"/>
              <c:layout>
                <c:manualLayout>
                  <c:x val="1.9969278033794165E-2"/>
                  <c:y val="-4.6390260878821102E-2"/>
                </c:manualLayout>
              </c:layout>
              <c:showVal val="1"/>
            </c:dLbl>
            <c:dLbl>
              <c:idx val="1"/>
              <c:layout>
                <c:manualLayout>
                  <c:x val="-9.2165898617511521E-3"/>
                  <c:y val="-5.3412462908011896E-2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3878.2</c:v>
                </c:pt>
                <c:pt idx="1">
                  <c:v>3526.1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Val val="1"/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2568.6999999999998</c:v>
                </c:pt>
                <c:pt idx="1">
                  <c:v>2847.8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shape val="cylinder"/>
        <c:axId val="65473920"/>
        <c:axId val="67622016"/>
        <c:axId val="0"/>
      </c:bar3DChart>
      <c:catAx>
        <c:axId val="65473920"/>
        <c:scaling>
          <c:orientation val="minMax"/>
        </c:scaling>
        <c:axPos val="b"/>
        <c:tickLblPos val="nextTo"/>
        <c:crossAx val="67622016"/>
        <c:crosses val="autoZero"/>
        <c:auto val="1"/>
        <c:lblAlgn val="ctr"/>
        <c:lblOffset val="100"/>
      </c:catAx>
      <c:valAx>
        <c:axId val="67622016"/>
        <c:scaling>
          <c:orientation val="minMax"/>
        </c:scaling>
        <c:axPos val="l"/>
        <c:majorGridlines/>
        <c:numFmt formatCode="General" sourceLinked="1"/>
        <c:tickLblPos val="nextTo"/>
        <c:crossAx val="65473920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73"/>
          <c:h val="0.8253464566929136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Lbls>
            <c:dLbl>
              <c:idx val="0"/>
              <c:layout>
                <c:manualLayout>
                  <c:x val="3.7500000000000006E-2"/>
                  <c:y val="-2.812499999999999E-2"/>
                </c:manualLayout>
              </c:layout>
              <c:showVal val="1"/>
            </c:dLbl>
            <c:dLbl>
              <c:idx val="1"/>
              <c:layout>
                <c:manualLayout>
                  <c:x val="1.8749999999999961E-2"/>
                  <c:y val="-6.2500000000000029E-3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6293.1</c:v>
                </c:pt>
                <c:pt idx="1">
                  <c:v>6510.5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shape val="box"/>
        <c:axId val="65867776"/>
        <c:axId val="65869312"/>
        <c:axId val="0"/>
      </c:bar3DChart>
      <c:catAx>
        <c:axId val="65867776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5869312"/>
        <c:crosses val="autoZero"/>
        <c:auto val="1"/>
        <c:lblAlgn val="ctr"/>
        <c:lblOffset val="100"/>
      </c:catAx>
      <c:valAx>
        <c:axId val="65869312"/>
        <c:scaling>
          <c:orientation val="minMax"/>
        </c:scaling>
        <c:axPos val="l"/>
        <c:majorGridlines/>
        <c:numFmt formatCode="General" sourceLinked="1"/>
        <c:tickLblPos val="nextTo"/>
        <c:crossAx val="65867776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txPr>
        <a:bodyPr/>
        <a:lstStyle/>
        <a:p>
          <a:pPr>
            <a:defRPr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6293.1</c:v>
                </c:pt>
                <c:pt idx="1">
                  <c:v>6510.5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2209.8000000000002</c:v>
                </c:pt>
                <c:pt idx="1">
                  <c:v>1941.2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shape val="cylinder"/>
        <c:axId val="97825536"/>
        <c:axId val="97858304"/>
        <c:axId val="0"/>
      </c:bar3DChart>
      <c:catAx>
        <c:axId val="97825536"/>
        <c:scaling>
          <c:orientation val="minMax"/>
        </c:scaling>
        <c:axPos val="b"/>
        <c:tickLblPos val="nextTo"/>
        <c:crossAx val="97858304"/>
        <c:crosses val="autoZero"/>
        <c:auto val="1"/>
        <c:lblAlgn val="ctr"/>
        <c:lblOffset val="100"/>
      </c:catAx>
      <c:valAx>
        <c:axId val="97858304"/>
        <c:scaling>
          <c:orientation val="minMax"/>
        </c:scaling>
        <c:axPos val="l"/>
        <c:majorGridlines/>
        <c:numFmt formatCode="General" sourceLinked="1"/>
        <c:tickLblPos val="nextTo"/>
        <c:crossAx val="97825536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dLbls>
            <c:dLbl>
              <c:idx val="0"/>
              <c:layout>
                <c:manualLayout>
                  <c:x val="-1.4440433212996394E-2"/>
                  <c:y val="-6.4472800537273334E-2"/>
                </c:manualLayout>
              </c:layout>
              <c:showVal val="1"/>
            </c:dLbl>
            <c:dLbl>
              <c:idx val="1"/>
              <c:layout>
                <c:manualLayout>
                  <c:x val="1.9253910950661854E-2"/>
                  <c:y val="-4.5668233713901968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6293.1</c:v>
                </c:pt>
                <c:pt idx="1">
                  <c:v>6510.5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Val val="1"/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Val val="1"/>
            </c:dLbl>
            <c:delete val="1"/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</c:dLbls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2502.1999999999998</c:v>
                </c:pt>
                <c:pt idx="1">
                  <c:v>2602.6999999999998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2012 год</c:v>
                </c:pt>
                <c:pt idx="1">
                  <c:v>2013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</c:ser>
        <c:shape val="cylinder"/>
        <c:axId val="108180224"/>
        <c:axId val="108181760"/>
        <c:axId val="68348544"/>
      </c:bar3DChart>
      <c:catAx>
        <c:axId val="108180224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08181760"/>
        <c:crosses val="autoZero"/>
        <c:auto val="1"/>
        <c:lblAlgn val="ctr"/>
        <c:lblOffset val="100"/>
      </c:catAx>
      <c:valAx>
        <c:axId val="108181760"/>
        <c:scaling>
          <c:orientation val="minMax"/>
        </c:scaling>
        <c:axPos val="l"/>
        <c:majorGridlines/>
        <c:numFmt formatCode="General" sourceLinked="1"/>
        <c:tickLblPos val="nextTo"/>
        <c:crossAx val="108180224"/>
        <c:crosses val="autoZero"/>
        <c:crossBetween val="between"/>
      </c:valAx>
      <c:serAx>
        <c:axId val="68348544"/>
        <c:scaling>
          <c:orientation val="minMax"/>
        </c:scaling>
        <c:delete val="1"/>
        <c:axPos val="b"/>
        <c:tickLblPos val="none"/>
        <c:crossAx val="108181760"/>
        <c:crosses val="autoZero"/>
      </c:ser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12.05.2014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599"/>
            <a:ext cx="7851648" cy="4333875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mtClean="0">
                <a:solidFill>
                  <a:srgbClr val="FF000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mtClean="0">
                <a:solidFill>
                  <a:srgbClr val="FF000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mtClean="0">
                <a:solidFill>
                  <a:srgbClr val="FF0000"/>
                </a:solidFill>
                <a:latin typeface="Monotype Corsiva" pitchFamily="66" charset="0"/>
              </a:rPr>
            </a:br>
            <a:r>
              <a:rPr lang="ru-RU" smtClean="0">
                <a:solidFill>
                  <a:srgbClr val="FF0000"/>
                </a:solidFill>
                <a:latin typeface="Monotype Corsiva" pitchFamily="66" charset="0"/>
              </a:rPr>
              <a:t>Тарасовского района за 2013 год</a:t>
            </a:r>
            <a:endParaRPr lang="ru-RU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 advTm="5694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2013 год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                        </a:t>
            </a:r>
            <a:r>
              <a:rPr lang="ru-RU" sz="2400" dirty="0" smtClean="0"/>
              <a:t>                             </a:t>
            </a:r>
            <a:r>
              <a:rPr lang="ru-RU" sz="1000" dirty="0" err="1" smtClean="0"/>
              <a:t>тыс</a:t>
            </a:r>
            <a:r>
              <a:rPr lang="ru-RU" sz="1000" dirty="0" smtClean="0"/>
              <a:t> </a:t>
            </a:r>
            <a:r>
              <a:rPr lang="ru-RU" sz="1000" dirty="0" err="1" smtClean="0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43541" y="1270660"/>
          <a:ext cx="8261073" cy="4190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/>
                <a:gridCol w="2753691"/>
                <a:gridCol w="2753691"/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Показатель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 smtClean="0"/>
                    </a:p>
                    <a:p>
                      <a:pPr algn="ctr"/>
                      <a:r>
                        <a:rPr lang="ru-RU" sz="1800" baseline="0" dirty="0" smtClean="0"/>
                        <a:t>Плановые показатели</a:t>
                      </a:r>
                      <a:endParaRPr lang="en-US" sz="1800" baseline="0" dirty="0" smtClean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/>
                    </a:p>
                    <a:p>
                      <a:pPr algn="ctr"/>
                      <a:r>
                        <a:rPr lang="ru-RU" sz="1800" dirty="0" smtClean="0"/>
                        <a:t>Фактическое исполнение</a:t>
                      </a:r>
                      <a:endParaRPr lang="ru-RU" sz="1800" dirty="0"/>
                    </a:p>
                  </a:txBody>
                  <a:tcPr marL="0" marR="0" marT="0" marB="0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Доходы,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6606,7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6373,9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из них: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Налоговые и неналоговые доходы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2987,3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2847,8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81134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Безвозмездные поступления из областного бюджета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3619,4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 CYR"/>
                          <a:ea typeface="Times New Roman"/>
                          <a:cs typeface="Times New Roman"/>
                        </a:rPr>
                        <a:t>3526,1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Расходы, всего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6606,7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6510,5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3.Дефицит (-),</a:t>
                      </a:r>
                    </a:p>
                    <a:p>
                      <a:r>
                        <a:rPr lang="ru-RU" sz="1800" dirty="0" smtClean="0"/>
                        <a:t>     </a:t>
                      </a:r>
                      <a:r>
                        <a:rPr lang="ru-RU" sz="1800" dirty="0" err="1" smtClean="0"/>
                        <a:t>профицит</a:t>
                      </a:r>
                      <a:r>
                        <a:rPr lang="ru-RU" sz="1800" dirty="0" smtClean="0"/>
                        <a:t>(+)</a:t>
                      </a:r>
                      <a:endParaRPr lang="ru-RU" sz="18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136,6</a:t>
                      </a:r>
                      <a:endParaRPr lang="ru-RU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b"/>
                </a:tc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Tm="5679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2013 год исполнены в сумме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6373,9</a:t>
            </a:r>
            <a:r>
              <a:rPr lang="ru-RU" sz="2000" b="1" dirty="0" smtClean="0">
                <a:solidFill>
                  <a:srgbClr val="7030A0"/>
                </a:solidFill>
              </a:rPr>
              <a:t> тыс. рублей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2013 году</a:t>
            </a:r>
            <a:endParaRPr lang="ru-RU" sz="2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199" y="1600200"/>
          <a:ext cx="8417859" cy="5033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2013 год исполнены в сумме</a:t>
            </a:r>
            <a:b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 smtClean="0">
                <a:solidFill>
                  <a:srgbClr val="00B0F0"/>
                </a:solidFill>
                <a:latin typeface="Arial Black" pitchFamily="34" charset="0"/>
              </a:rPr>
              <a:t>6510,5 тыс. рублей</a:t>
            </a:r>
            <a:endParaRPr lang="ru-RU" sz="2000" dirty="0">
              <a:solidFill>
                <a:srgbClr val="00B0F0"/>
              </a:solidFill>
              <a:latin typeface="Arial Black" pitchFamily="34" charset="0"/>
            </a:endParaRP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Доля расходов бюджета  Митякинского сельского поселения Тарасовского района за 2013 год</a:t>
            </a:r>
            <a:endParaRPr lang="ru-RU" sz="2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 smtClean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 smtClean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itchFamily="18" charset="0"/>
              </a:rPr>
              <a:t>общем объеме расходов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172</Words>
  <Application>Microsoft Office PowerPoint</Application>
  <PresentationFormat>Экран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Отчет об исполнении бюджета  Митякинского сельского поселения Тарасовского района за 2013 год</vt:lpstr>
      <vt:lpstr>Основные параметры исполнения бюджета Митякинского сельского поселения Тарасовского района  за 2013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2013 год исполнены в сумме 6373,9 тыс. рублей</vt:lpstr>
      <vt:lpstr>Поступление собственных доходов в бюджет Митякинского сельского поселения Тарасовского района в 2013 году</vt:lpstr>
      <vt:lpstr>Расходы бюджета Митякинского сельского поселения Тарасовского района за 2013 год исполнены в сумме 6510,5 тыс. рублей</vt:lpstr>
      <vt:lpstr>Доля расходов бюджета  Митякинского сельского поселения Тарасовского района за 2013 год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User</cp:lastModifiedBy>
  <cp:revision>80</cp:revision>
  <dcterms:created xsi:type="dcterms:W3CDTF">2014-05-06T10:06:48Z</dcterms:created>
  <dcterms:modified xsi:type="dcterms:W3CDTF">2014-05-12T11:35:18Z</dcterms:modified>
</cp:coreProperties>
</file>